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Default Extension="png" ContentType="image/png"/>
  <Default Extension="jpeg" ContentType="image/jpeg"/>
  <Default Extension="xml" ContentType="application/xml"/>
  <Default Extension="emf" ContentType="image/x-emf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embeddings/oleObject1.bin" ContentType="application/vnd.openxmlformats-officedocument.oleObject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embeddings/Microsoft_Equation2.bin" ContentType="application/vnd.openxmlformats-officedocument.oleObject"/>
  <Override PartName="/ppt/theme/theme2.xml" ContentType="application/vnd.openxmlformats-officedocument.theme+xml"/>
  <Default Extension="pict" ContentType="image/pict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embeddings/Microsoft_Equation3.bin" ContentType="application/vnd.openxmlformats-officedocument.oleObject"/>
  <Default Extension="vml" ContentType="application/vnd.openxmlformats-officedocument.vmlDrawing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embeddings/Microsoft_Equation1.bin" ContentType="application/vnd.openxmlformats-officedocument.oleObject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30238700" cy="42483088"/>
  <p:notesSz cx="7772400" cy="10058400"/>
  <p:defaultTextStyle>
    <a:defPPr>
      <a:defRPr lang="en-GB"/>
    </a:defPPr>
    <a:lvl1pPr algn="l" defTabSz="443565" rtl="0" fontAlgn="base" hangingPunct="0">
      <a:lnSpc>
        <a:spcPct val="116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03" charset="2"/>
      <a:defRPr sz="2400" kern="1200">
        <a:solidFill>
          <a:schemeClr val="bg1"/>
        </a:solidFill>
        <a:latin typeface="Times New Roman" pitchFamily="-103" charset="0"/>
        <a:ea typeface="ＭＳ Ｐゴシック" pitchFamily="-103" charset="-128"/>
        <a:cs typeface="ＭＳ Ｐゴシック" pitchFamily="-103" charset="-128"/>
      </a:defRPr>
    </a:lvl1pPr>
    <a:lvl2pPr marL="426197" indent="-212431" algn="l" defTabSz="443565" rtl="0" fontAlgn="base" hangingPunct="0">
      <a:lnSpc>
        <a:spcPct val="116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03" charset="2"/>
      <a:defRPr sz="2400" kern="1200">
        <a:solidFill>
          <a:schemeClr val="bg1"/>
        </a:solidFill>
        <a:latin typeface="Times New Roman" pitchFamily="-103" charset="0"/>
        <a:ea typeface="ＭＳ Ｐゴシック" pitchFamily="-103" charset="-128"/>
        <a:cs typeface="ＭＳ Ｐゴシック" pitchFamily="-103" charset="-128"/>
      </a:defRPr>
    </a:lvl2pPr>
    <a:lvl3pPr marL="639964" indent="-212431" algn="l" defTabSz="443565" rtl="0" fontAlgn="base" hangingPunct="0">
      <a:lnSpc>
        <a:spcPct val="116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03" charset="2"/>
      <a:defRPr sz="2400" kern="1200">
        <a:solidFill>
          <a:schemeClr val="bg1"/>
        </a:solidFill>
        <a:latin typeface="Times New Roman" pitchFamily="-103" charset="0"/>
        <a:ea typeface="ＭＳ Ｐゴシック" pitchFamily="-103" charset="-128"/>
        <a:cs typeface="ＭＳ Ｐゴシック" pitchFamily="-103" charset="-128"/>
      </a:defRPr>
    </a:lvl3pPr>
    <a:lvl4pPr marL="853730" indent="-212431" algn="l" defTabSz="443565" rtl="0" fontAlgn="base" hangingPunct="0">
      <a:lnSpc>
        <a:spcPct val="116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03" charset="2"/>
      <a:defRPr sz="2400" kern="1200">
        <a:solidFill>
          <a:schemeClr val="bg1"/>
        </a:solidFill>
        <a:latin typeface="Times New Roman" pitchFamily="-103" charset="0"/>
        <a:ea typeface="ＭＳ Ｐゴシック" pitchFamily="-103" charset="-128"/>
        <a:cs typeface="ＭＳ Ｐゴシック" pitchFamily="-103" charset="-128"/>
      </a:defRPr>
    </a:lvl4pPr>
    <a:lvl5pPr marL="1066160" indent="-212431" algn="l" defTabSz="443565" rtl="0" fontAlgn="base" hangingPunct="0">
      <a:lnSpc>
        <a:spcPct val="116000"/>
      </a:lnSpc>
      <a:spcBef>
        <a:spcPct val="0"/>
      </a:spcBef>
      <a:spcAft>
        <a:spcPct val="0"/>
      </a:spcAft>
      <a:buClr>
        <a:srgbClr val="000000"/>
      </a:buClr>
      <a:buSzPct val="45000"/>
      <a:buFont typeface="Wingdings" pitchFamily="-103" charset="2"/>
      <a:defRPr sz="2400" kern="1200">
        <a:solidFill>
          <a:schemeClr val="bg1"/>
        </a:solidFill>
        <a:latin typeface="Times New Roman" pitchFamily="-103" charset="0"/>
        <a:ea typeface="ＭＳ Ｐゴシック" pitchFamily="-103" charset="-128"/>
        <a:cs typeface="ＭＳ Ｐゴシック" pitchFamily="-103" charset="-128"/>
      </a:defRPr>
    </a:lvl5pPr>
    <a:lvl6pPr marL="1923898" algn="l" defTabSz="384780" rtl="0" eaLnBrk="1" latinLnBrk="0" hangingPunct="1">
      <a:defRPr sz="2400" kern="1200">
        <a:solidFill>
          <a:schemeClr val="bg1"/>
        </a:solidFill>
        <a:latin typeface="Times New Roman" pitchFamily="-103" charset="0"/>
        <a:ea typeface="ＭＳ Ｐゴシック" pitchFamily="-103" charset="-128"/>
        <a:cs typeface="ＭＳ Ｐゴシック" pitchFamily="-103" charset="-128"/>
      </a:defRPr>
    </a:lvl6pPr>
    <a:lvl7pPr marL="2308677" algn="l" defTabSz="384780" rtl="0" eaLnBrk="1" latinLnBrk="0" hangingPunct="1">
      <a:defRPr sz="2400" kern="1200">
        <a:solidFill>
          <a:schemeClr val="bg1"/>
        </a:solidFill>
        <a:latin typeface="Times New Roman" pitchFamily="-103" charset="0"/>
        <a:ea typeface="ＭＳ Ｐゴシック" pitchFamily="-103" charset="-128"/>
        <a:cs typeface="ＭＳ Ｐゴシック" pitchFamily="-103" charset="-128"/>
      </a:defRPr>
    </a:lvl7pPr>
    <a:lvl8pPr marL="2693457" algn="l" defTabSz="384780" rtl="0" eaLnBrk="1" latinLnBrk="0" hangingPunct="1">
      <a:defRPr sz="2400" kern="1200">
        <a:solidFill>
          <a:schemeClr val="bg1"/>
        </a:solidFill>
        <a:latin typeface="Times New Roman" pitchFamily="-103" charset="0"/>
        <a:ea typeface="ＭＳ Ｐゴシック" pitchFamily="-103" charset="-128"/>
        <a:cs typeface="ＭＳ Ｐゴシック" pitchFamily="-103" charset="-128"/>
      </a:defRPr>
    </a:lvl8pPr>
    <a:lvl9pPr marL="3078236" algn="l" defTabSz="384780" rtl="0" eaLnBrk="1" latinLnBrk="0" hangingPunct="1">
      <a:defRPr sz="2400" kern="1200">
        <a:solidFill>
          <a:schemeClr val="bg1"/>
        </a:solidFill>
        <a:latin typeface="Times New Roman" pitchFamily="-103" charset="0"/>
        <a:ea typeface="ＭＳ Ｐゴシック" pitchFamily="-103" charset="-128"/>
        <a:cs typeface="ＭＳ Ｐゴシック" pitchFamily="-103" charset="-128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prnPr scaleToFitPaper="1"/>
  <p:showPr showNarration="1">
    <p:present/>
    <p:sldAll/>
    <p:penClr>
      <a:schemeClr val="tx1"/>
    </p:penClr>
    <p:extLst>
      <p:ext uri="{EC167BDD-8182-4AB7-AECC-EB403E3ABB37}">
        <p14:laserClr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>
          <a:srgbClr val="FF0000"/>
        </p14:laserClr>
      </p:ext>
      <p:ext uri="{2FDB2607-1784-4EEB-B798-7EB5836EED8A}">
        <p14:showMediaCtrls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1"/>
      </p:ext>
    </p:extLst>
  </p:showPr>
  <p:clrMru>
    <a:srgbClr val="FFFAB3"/>
    <a:srgbClr val="FFF9DA"/>
    <a:srgbClr val="FFE3B2"/>
  </p:clrMru>
  <p:extLst>
    <p:ext uri="{E76CE94A-603C-4142-B9EB-6D1370010A27}">
      <p14:discardImageEditData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0"/>
    </p:ext>
    <p:ext uri="{D31A062A-798A-4329-ABDD-BBA856620510}">
      <p14:defaultImageDpi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napVertSplitter="1" vertBarState="minimized">
    <p:restoredLeft sz="67013" autoAdjust="0"/>
    <p:restoredTop sz="94660"/>
  </p:normalViewPr>
  <p:slideViewPr>
    <p:cSldViewPr snapToGrid="0">
      <p:cViewPr>
        <p:scale>
          <a:sx n="50" d="100"/>
          <a:sy n="50" d="100"/>
        </p:scale>
        <p:origin x="-192" y="4504"/>
      </p:cViewPr>
      <p:guideLst>
        <p:guide orient="horz" pos="1771"/>
        <p:guide pos="876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2520"/>
    </p:cViewPr>
  </p:sorter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pict"/><Relationship Id="rId4" Type="http://schemas.openxmlformats.org/officeDocument/2006/relationships/image" Target="../media/image4.pict"/><Relationship Id="rId1" Type="http://schemas.openxmlformats.org/officeDocument/2006/relationships/image" Target="../media/image1.emf"/><Relationship Id="rId2" Type="http://schemas.openxmlformats.org/officeDocument/2006/relationships/image" Target="../media/image2.pict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pict>
</file>

<file path=ppt/media/image3.pict>
</file>

<file path=ppt/media/image4.pict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519113" y="0"/>
            <a:ext cx="2560637" cy="359886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</p:sp>
      <p:sp>
        <p:nvSpPr>
          <p:cNvPr id="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1185863" y="4787900"/>
            <a:ext cx="5405437" cy="382428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:p="http://schemas.openxmlformats.org/presentationml/2006/main" xmlns:r="http://schemas.openxmlformats.org/officeDocument/2006/relationships" xmlns:a="http://schemas.openxmlformats.org/drawingml/2006/main" xmlns="" val="32327658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3565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03" charset="0"/>
      <a:defRPr sz="1200" kern="1200">
        <a:solidFill>
          <a:srgbClr val="000000"/>
        </a:solidFill>
        <a:latin typeface="Times New Roman" pitchFamily="-108" charset="0"/>
        <a:ea typeface="ＭＳ Ｐゴシック" pitchFamily="-108" charset="-128"/>
        <a:cs typeface="ＭＳ Ｐゴシック" pitchFamily="-108" charset="-128"/>
      </a:defRPr>
    </a:lvl1pPr>
    <a:lvl2pPr marL="31923340" indent="-31538560" algn="l" defTabSz="443565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103" charset="0"/>
      <a:defRPr sz="1200" kern="1200">
        <a:solidFill>
          <a:srgbClr val="000000"/>
        </a:solidFill>
        <a:latin typeface="Times New Roman" pitchFamily="-108" charset="0"/>
        <a:ea typeface="ＭＳ Ｐゴシック" pitchFamily="-108" charset="-128"/>
        <a:cs typeface="+mn-cs"/>
      </a:defRPr>
    </a:lvl2pPr>
    <a:lvl3pPr marL="961949" indent="-192390" algn="l" defTabSz="443565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65" charset="0"/>
      <a:defRPr sz="1200" kern="1200">
        <a:solidFill>
          <a:srgbClr val="000000"/>
        </a:solidFill>
        <a:latin typeface="Times New Roman" pitchFamily="-108" charset="0"/>
        <a:ea typeface="ＭＳ Ｐゴシック" pitchFamily="-108" charset="-128"/>
        <a:cs typeface="+mn-cs"/>
      </a:defRPr>
    </a:lvl3pPr>
    <a:lvl4pPr marL="1346728" indent="-192390" algn="l" defTabSz="443565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65" charset="0"/>
      <a:defRPr sz="1200" kern="1200">
        <a:solidFill>
          <a:srgbClr val="000000"/>
        </a:solidFill>
        <a:latin typeface="Times New Roman" pitchFamily="-108" charset="0"/>
        <a:ea typeface="ＭＳ Ｐゴシック" pitchFamily="-108" charset="-128"/>
        <a:cs typeface="+mn-cs"/>
      </a:defRPr>
    </a:lvl4pPr>
    <a:lvl5pPr marL="1731508" indent="-192390" algn="l" defTabSz="443565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-65" charset="0"/>
      <a:defRPr sz="1200" kern="1200">
        <a:solidFill>
          <a:srgbClr val="000000"/>
        </a:solidFill>
        <a:latin typeface="Times New Roman" pitchFamily="-108" charset="0"/>
        <a:ea typeface="ＭＳ Ｐゴシック" pitchFamily="-108" charset="-128"/>
        <a:cs typeface="+mn-cs"/>
      </a:defRPr>
    </a:lvl5pPr>
    <a:lvl6pPr marL="2260195" algn="l" defTabSz="4520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12234" algn="l" defTabSz="4520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64273" algn="l" defTabSz="4520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16311" algn="l" defTabSz="45203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1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519113" y="0"/>
            <a:ext cx="2562225" cy="3600450"/>
          </a:xfrm>
          <a:solidFill>
            <a:srgbClr val="FFFFFF"/>
          </a:solidFill>
          <a:ln>
            <a:solidFill>
              <a:srgbClr val="000000"/>
            </a:solidFill>
            <a:miter lim="800000"/>
          </a:ln>
        </p:spPr>
      </p:sp>
      <p:sp>
        <p:nvSpPr>
          <p:cNvPr id="15363" name="Text Box 2"/>
          <p:cNvSpPr>
            <a:spLocks noGrp="1" noChangeArrowheads="1"/>
          </p:cNvSpPr>
          <p:nvPr>
            <p:ph type="body" idx="1"/>
          </p:nvPr>
        </p:nvSpPr>
        <p:spPr>
          <a:xfrm>
            <a:off x="1185863" y="4787900"/>
            <a:ext cx="5407025" cy="3827463"/>
          </a:xfrm>
          <a:noFill/>
          <a:ln/>
        </p:spPr>
        <p:txBody>
          <a:bodyPr wrap="none" anchor="ctr"/>
          <a:lstStyle/>
          <a:p>
            <a:endParaRPr lang="en-US">
              <a:latin typeface="Times New Roman" pitchFamily="-103" charset="0"/>
              <a:ea typeface="ＭＳ Ｐゴシック" pitchFamily="-103" charset="-128"/>
              <a:cs typeface="ＭＳ Ｐゴシック" pitchFamily="-103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8237" y="13197774"/>
            <a:ext cx="25702229" cy="910577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36473" y="24073016"/>
            <a:ext cx="21165756" cy="10857910"/>
          </a:xfrm>
        </p:spPr>
        <p:txBody>
          <a:bodyPr/>
          <a:lstStyle>
            <a:lvl1pPr marL="0" indent="0" algn="ctr">
              <a:buNone/>
              <a:defRPr/>
            </a:lvl1pPr>
            <a:lvl2pPr marL="452039" indent="0" algn="ctr">
              <a:buNone/>
              <a:defRPr/>
            </a:lvl2pPr>
            <a:lvl3pPr marL="904078" indent="0" algn="ctr">
              <a:buNone/>
              <a:defRPr/>
            </a:lvl3pPr>
            <a:lvl4pPr marL="1356117" indent="0" algn="ctr">
              <a:buNone/>
              <a:defRPr/>
            </a:lvl4pPr>
            <a:lvl5pPr marL="1808156" indent="0" algn="ctr">
              <a:buNone/>
              <a:defRPr/>
            </a:lvl5pPr>
            <a:lvl6pPr marL="2260195" indent="0" algn="ctr">
              <a:buNone/>
              <a:defRPr/>
            </a:lvl6pPr>
            <a:lvl7pPr marL="2712234" indent="0" algn="ctr">
              <a:buNone/>
              <a:defRPr/>
            </a:lvl7pPr>
            <a:lvl8pPr marL="3164273" indent="0" algn="ctr">
              <a:buNone/>
              <a:defRPr/>
            </a:lvl8pPr>
            <a:lvl9pPr marL="3616311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559075" y="3526340"/>
            <a:ext cx="6229732" cy="3504594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66544" y="3526340"/>
            <a:ext cx="18532537" cy="3504594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8232" y="27299978"/>
            <a:ext cx="25703894" cy="8437688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88232" y="18006703"/>
            <a:ext cx="25703894" cy="9293275"/>
          </a:xfrm>
        </p:spPr>
        <p:txBody>
          <a:bodyPr anchor="b"/>
          <a:lstStyle>
            <a:lvl1pPr marL="0" indent="0">
              <a:buNone/>
              <a:defRPr sz="1900"/>
            </a:lvl1pPr>
            <a:lvl2pPr marL="452039" indent="0">
              <a:buNone/>
              <a:defRPr sz="1800"/>
            </a:lvl2pPr>
            <a:lvl3pPr marL="904078" indent="0">
              <a:buNone/>
              <a:defRPr sz="1600"/>
            </a:lvl3pPr>
            <a:lvl4pPr marL="1356117" indent="0">
              <a:buNone/>
              <a:defRPr sz="1300"/>
            </a:lvl4pPr>
            <a:lvl5pPr marL="1808156" indent="0">
              <a:buNone/>
              <a:defRPr sz="1300"/>
            </a:lvl5pPr>
            <a:lvl6pPr marL="2260195" indent="0">
              <a:buNone/>
              <a:defRPr sz="1300"/>
            </a:lvl6pPr>
            <a:lvl7pPr marL="2712234" indent="0">
              <a:buNone/>
              <a:defRPr sz="1300"/>
            </a:lvl7pPr>
            <a:lvl8pPr marL="3164273" indent="0">
              <a:buNone/>
              <a:defRPr sz="1300"/>
            </a:lvl8pPr>
            <a:lvl9pPr marL="3616311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66544" y="11809613"/>
            <a:ext cx="12381134" cy="26762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19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07673" y="11809613"/>
            <a:ext cx="12381133" cy="26762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19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03" y="1701719"/>
            <a:ext cx="27215497" cy="70794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1603" y="9509141"/>
            <a:ext cx="13361092" cy="396279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2039" indent="0">
              <a:buNone/>
              <a:defRPr sz="1900" b="1"/>
            </a:lvl2pPr>
            <a:lvl3pPr marL="904078" indent="0">
              <a:buNone/>
              <a:defRPr sz="1800" b="1"/>
            </a:lvl3pPr>
            <a:lvl4pPr marL="1356117" indent="0">
              <a:buNone/>
              <a:defRPr sz="1600" b="1"/>
            </a:lvl4pPr>
            <a:lvl5pPr marL="1808156" indent="0">
              <a:buNone/>
              <a:defRPr sz="1600" b="1"/>
            </a:lvl5pPr>
            <a:lvl6pPr marL="2260195" indent="0">
              <a:buNone/>
              <a:defRPr sz="1600" b="1"/>
            </a:lvl6pPr>
            <a:lvl7pPr marL="2712234" indent="0">
              <a:buNone/>
              <a:defRPr sz="1600" b="1"/>
            </a:lvl7pPr>
            <a:lvl8pPr marL="3164273" indent="0">
              <a:buNone/>
              <a:defRPr sz="1600" b="1"/>
            </a:lvl8pPr>
            <a:lvl9pPr marL="3616311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1603" y="13471939"/>
            <a:ext cx="13361092" cy="24477961"/>
          </a:xfrm>
        </p:spPr>
        <p:txBody>
          <a:bodyPr/>
          <a:lstStyle>
            <a:lvl1pPr>
              <a:defRPr sz="2400"/>
            </a:lvl1pPr>
            <a:lvl2pPr>
              <a:defRPr sz="19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61007" y="9509141"/>
            <a:ext cx="13366092" cy="396279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2039" indent="0">
              <a:buNone/>
              <a:defRPr sz="1900" b="1"/>
            </a:lvl2pPr>
            <a:lvl3pPr marL="904078" indent="0">
              <a:buNone/>
              <a:defRPr sz="1800" b="1"/>
            </a:lvl3pPr>
            <a:lvl4pPr marL="1356117" indent="0">
              <a:buNone/>
              <a:defRPr sz="1600" b="1"/>
            </a:lvl4pPr>
            <a:lvl5pPr marL="1808156" indent="0">
              <a:buNone/>
              <a:defRPr sz="1600" b="1"/>
            </a:lvl5pPr>
            <a:lvl6pPr marL="2260195" indent="0">
              <a:buNone/>
              <a:defRPr sz="1600" b="1"/>
            </a:lvl6pPr>
            <a:lvl7pPr marL="2712234" indent="0">
              <a:buNone/>
              <a:defRPr sz="1600" b="1"/>
            </a:lvl7pPr>
            <a:lvl8pPr marL="3164273" indent="0">
              <a:buNone/>
              <a:defRPr sz="1600" b="1"/>
            </a:lvl8pPr>
            <a:lvl9pPr marL="3616311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61007" y="13471939"/>
            <a:ext cx="13366092" cy="24477961"/>
          </a:xfrm>
        </p:spPr>
        <p:txBody>
          <a:bodyPr/>
          <a:lstStyle>
            <a:lvl1pPr>
              <a:defRPr sz="2400"/>
            </a:lvl1pPr>
            <a:lvl2pPr>
              <a:defRPr sz="19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1604" y="1690690"/>
            <a:ext cx="9947905" cy="7199215"/>
          </a:xfrm>
        </p:spPr>
        <p:txBody>
          <a:bodyPr anchor="b"/>
          <a:lstStyle>
            <a:lvl1pPr algn="l">
              <a:defRPr sz="1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22826" y="1690690"/>
            <a:ext cx="16904274" cy="3625921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1604" y="8889904"/>
            <a:ext cx="9947905" cy="29059996"/>
          </a:xfrm>
        </p:spPr>
        <p:txBody>
          <a:bodyPr/>
          <a:lstStyle>
            <a:lvl1pPr marL="0" indent="0">
              <a:buNone/>
              <a:defRPr sz="1300"/>
            </a:lvl1pPr>
            <a:lvl2pPr marL="452039" indent="0">
              <a:buNone/>
              <a:defRPr sz="1200"/>
            </a:lvl2pPr>
            <a:lvl3pPr marL="904078" indent="0">
              <a:buNone/>
              <a:defRPr sz="1000"/>
            </a:lvl3pPr>
            <a:lvl4pPr marL="1356117" indent="0">
              <a:buNone/>
              <a:defRPr sz="900"/>
            </a:lvl4pPr>
            <a:lvl5pPr marL="1808156" indent="0">
              <a:buNone/>
              <a:defRPr sz="900"/>
            </a:lvl5pPr>
            <a:lvl6pPr marL="2260195" indent="0">
              <a:buNone/>
              <a:defRPr sz="900"/>
            </a:lvl6pPr>
            <a:lvl7pPr marL="2712234" indent="0">
              <a:buNone/>
              <a:defRPr sz="900"/>
            </a:lvl7pPr>
            <a:lvl8pPr marL="3164273" indent="0">
              <a:buNone/>
              <a:defRPr sz="900"/>
            </a:lvl8pPr>
            <a:lvl9pPr marL="3616311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6413" y="29737533"/>
            <a:ext cx="18144221" cy="3512158"/>
          </a:xfrm>
        </p:spPr>
        <p:txBody>
          <a:bodyPr anchor="b"/>
          <a:lstStyle>
            <a:lvl1pPr algn="l">
              <a:defRPr sz="1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26413" y="3795779"/>
            <a:ext cx="18144221" cy="25489537"/>
          </a:xfrm>
        </p:spPr>
        <p:txBody>
          <a:bodyPr/>
          <a:lstStyle>
            <a:lvl1pPr marL="0" indent="0">
              <a:buNone/>
              <a:defRPr sz="3200"/>
            </a:lvl1pPr>
            <a:lvl2pPr marL="452039" indent="0">
              <a:buNone/>
              <a:defRPr sz="2800"/>
            </a:lvl2pPr>
            <a:lvl3pPr marL="904078" indent="0">
              <a:buNone/>
              <a:defRPr sz="2400"/>
            </a:lvl3pPr>
            <a:lvl4pPr marL="1356117" indent="0">
              <a:buNone/>
              <a:defRPr sz="1900"/>
            </a:lvl4pPr>
            <a:lvl5pPr marL="1808156" indent="0">
              <a:buNone/>
              <a:defRPr sz="1900"/>
            </a:lvl5pPr>
            <a:lvl6pPr marL="2260195" indent="0">
              <a:buNone/>
              <a:defRPr sz="1900"/>
            </a:lvl6pPr>
            <a:lvl7pPr marL="2712234" indent="0">
              <a:buNone/>
              <a:defRPr sz="1900"/>
            </a:lvl7pPr>
            <a:lvl8pPr marL="3164273" indent="0">
              <a:buNone/>
              <a:defRPr sz="1900"/>
            </a:lvl8pPr>
            <a:lvl9pPr marL="3616311" indent="0">
              <a:buNone/>
              <a:defRPr sz="19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26413" y="33249691"/>
            <a:ext cx="18144221" cy="4985404"/>
          </a:xfrm>
        </p:spPr>
        <p:txBody>
          <a:bodyPr/>
          <a:lstStyle>
            <a:lvl1pPr marL="0" indent="0">
              <a:buNone/>
              <a:defRPr sz="1300"/>
            </a:lvl1pPr>
            <a:lvl2pPr marL="452039" indent="0">
              <a:buNone/>
              <a:defRPr sz="1200"/>
            </a:lvl2pPr>
            <a:lvl3pPr marL="904078" indent="0">
              <a:buNone/>
              <a:defRPr sz="1000"/>
            </a:lvl3pPr>
            <a:lvl4pPr marL="1356117" indent="0">
              <a:buNone/>
              <a:defRPr sz="900"/>
            </a:lvl4pPr>
            <a:lvl5pPr marL="1808156" indent="0">
              <a:buNone/>
              <a:defRPr sz="900"/>
            </a:lvl5pPr>
            <a:lvl6pPr marL="2260195" indent="0">
              <a:buNone/>
              <a:defRPr sz="900"/>
            </a:lvl6pPr>
            <a:lvl7pPr marL="2712234" indent="0">
              <a:buNone/>
              <a:defRPr sz="900"/>
            </a:lvl7pPr>
            <a:lvl8pPr marL="3164273" indent="0">
              <a:buNone/>
              <a:defRPr sz="900"/>
            </a:lvl8pPr>
            <a:lvl9pPr marL="3616311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2866923" y="3525874"/>
            <a:ext cx="24922225" cy="709322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2866923" y="11810002"/>
            <a:ext cx="24922225" cy="2676318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  <a:p>
            <a:pPr lvl="4"/>
            <a:r>
              <a:rPr lang="en-GB"/>
              <a:t>Eighth Outline Level</a:t>
            </a:r>
          </a:p>
          <a:p>
            <a:pPr lvl="4"/>
            <a:r>
              <a:rPr lang="en-GB"/>
              <a:t>Ninth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43565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FFFFFF"/>
        </a:buClr>
        <a:buSzPct val="45000"/>
        <a:buFont typeface="Wingdings" pitchFamily="-103" charset="2"/>
        <a:defRPr sz="4400">
          <a:solidFill>
            <a:srgbClr val="FFFFFF"/>
          </a:solidFill>
          <a:latin typeface="+mj-lt"/>
          <a:ea typeface="ＭＳ Ｐゴシック" charset="0"/>
          <a:cs typeface="+mj-cs"/>
        </a:defRPr>
      </a:lvl1pPr>
      <a:lvl2pPr algn="ctr" defTabSz="443565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FFFFFF"/>
        </a:buClr>
        <a:buSzPct val="45000"/>
        <a:buFont typeface="Wingdings" pitchFamily="-103" charset="2"/>
        <a:defRPr sz="4400">
          <a:solidFill>
            <a:srgbClr val="FFFFFF"/>
          </a:solidFill>
          <a:latin typeface="Bitstream Vera Serif" pitchFamily="16" charset="0"/>
          <a:ea typeface="ＭＳ Ｐゴシック" charset="0"/>
          <a:cs typeface="msgothic" charset="0"/>
        </a:defRPr>
      </a:lvl2pPr>
      <a:lvl3pPr algn="ctr" defTabSz="443565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FFFFFF"/>
        </a:buClr>
        <a:buSzPct val="45000"/>
        <a:buFont typeface="Wingdings" pitchFamily="-103" charset="2"/>
        <a:defRPr sz="4400">
          <a:solidFill>
            <a:srgbClr val="FFFFFF"/>
          </a:solidFill>
          <a:latin typeface="Bitstream Vera Serif" pitchFamily="16" charset="0"/>
          <a:ea typeface="ＭＳ Ｐゴシック" charset="0"/>
          <a:cs typeface="msgothic" charset="0"/>
        </a:defRPr>
      </a:lvl3pPr>
      <a:lvl4pPr algn="ctr" defTabSz="443565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FFFFFF"/>
        </a:buClr>
        <a:buSzPct val="45000"/>
        <a:buFont typeface="Wingdings" pitchFamily="-103" charset="2"/>
        <a:defRPr sz="4400">
          <a:solidFill>
            <a:srgbClr val="FFFFFF"/>
          </a:solidFill>
          <a:latin typeface="Bitstream Vera Serif" pitchFamily="16" charset="0"/>
          <a:ea typeface="ＭＳ Ｐゴシック" charset="0"/>
          <a:cs typeface="msgothic" charset="0"/>
        </a:defRPr>
      </a:lvl4pPr>
      <a:lvl5pPr algn="ctr" defTabSz="443565" rtl="0" eaLnBrk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FFFFFF"/>
        </a:buClr>
        <a:buSzPct val="45000"/>
        <a:buFont typeface="Wingdings" pitchFamily="-103" charset="2"/>
        <a:defRPr sz="4400">
          <a:solidFill>
            <a:srgbClr val="FFFFFF"/>
          </a:solidFill>
          <a:latin typeface="Bitstream Vera Serif" pitchFamily="16" charset="0"/>
          <a:ea typeface="ＭＳ Ｐゴシック" charset="0"/>
          <a:cs typeface="msgothic" charset="0"/>
        </a:defRPr>
      </a:lvl5pPr>
      <a:lvl6pPr marL="1519353" indent="-213463" algn="ctr" defTabSz="444191" rtl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FFFFFF"/>
        </a:buClr>
        <a:buSzPct val="45000"/>
        <a:buFont typeface="Wingdings" pitchFamily="-108" charset="2"/>
        <a:defRPr sz="4400">
          <a:solidFill>
            <a:srgbClr val="FFFFFF"/>
          </a:solidFill>
          <a:latin typeface="Bitstream Vera Serif" pitchFamily="16" charset="0"/>
          <a:ea typeface="msgothic" charset="0"/>
          <a:cs typeface="msgothic" charset="0"/>
        </a:defRPr>
      </a:lvl6pPr>
      <a:lvl7pPr marL="1971392" indent="-213463" algn="ctr" defTabSz="444191" rtl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FFFFFF"/>
        </a:buClr>
        <a:buSzPct val="45000"/>
        <a:buFont typeface="Wingdings" pitchFamily="-108" charset="2"/>
        <a:defRPr sz="4400">
          <a:solidFill>
            <a:srgbClr val="FFFFFF"/>
          </a:solidFill>
          <a:latin typeface="Bitstream Vera Serif" pitchFamily="16" charset="0"/>
          <a:ea typeface="msgothic" charset="0"/>
          <a:cs typeface="msgothic" charset="0"/>
        </a:defRPr>
      </a:lvl7pPr>
      <a:lvl8pPr marL="2423431" indent="-213463" algn="ctr" defTabSz="444191" rtl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FFFFFF"/>
        </a:buClr>
        <a:buSzPct val="45000"/>
        <a:buFont typeface="Wingdings" pitchFamily="-108" charset="2"/>
        <a:defRPr sz="4400">
          <a:solidFill>
            <a:srgbClr val="FFFFFF"/>
          </a:solidFill>
          <a:latin typeface="Bitstream Vera Serif" pitchFamily="16" charset="0"/>
          <a:ea typeface="msgothic" charset="0"/>
          <a:cs typeface="msgothic" charset="0"/>
        </a:defRPr>
      </a:lvl8pPr>
      <a:lvl9pPr marL="2875470" indent="-213463" algn="ctr" defTabSz="444191" rtl="0" fontAlgn="base" hangingPunct="0">
        <a:lnSpc>
          <a:spcPct val="97000"/>
        </a:lnSpc>
        <a:spcBef>
          <a:spcPct val="0"/>
        </a:spcBef>
        <a:spcAft>
          <a:spcPct val="0"/>
        </a:spcAft>
        <a:buClr>
          <a:srgbClr val="FFFFFF"/>
        </a:buClr>
        <a:buSzPct val="45000"/>
        <a:buFont typeface="Wingdings" pitchFamily="-108" charset="2"/>
        <a:defRPr sz="4400">
          <a:solidFill>
            <a:srgbClr val="FFFFFF"/>
          </a:solidFill>
          <a:latin typeface="Bitstream Vera Serif" pitchFamily="16" charset="0"/>
          <a:ea typeface="msgothic" charset="0"/>
          <a:cs typeface="msgothic" charset="0"/>
        </a:defRPr>
      </a:lvl9pPr>
    </p:titleStyle>
    <p:bodyStyle>
      <a:lvl1pPr marL="426197" indent="-319314" algn="l" defTabSz="443565" rtl="0" eaLnBrk="0" fontAlgn="base" hangingPunct="0">
        <a:lnSpc>
          <a:spcPct val="97000"/>
        </a:lnSpc>
        <a:spcBef>
          <a:spcPct val="0"/>
        </a:spcBef>
        <a:spcAft>
          <a:spcPts val="1410"/>
        </a:spcAft>
        <a:buClr>
          <a:srgbClr val="FFFFFF"/>
        </a:buClr>
        <a:buSzPct val="45000"/>
        <a:buFont typeface="Wingdings" pitchFamily="-103" charset="2"/>
        <a:buChar char=""/>
        <a:defRPr sz="3200">
          <a:solidFill>
            <a:srgbClr val="FFFFFF"/>
          </a:solidFill>
          <a:latin typeface="+mn-lt"/>
          <a:ea typeface="ＭＳ Ｐゴシック" charset="0"/>
          <a:cs typeface="+mn-cs"/>
        </a:defRPr>
      </a:lvl1pPr>
      <a:lvl2pPr marL="853730" indent="-283240" algn="l" defTabSz="443565" rtl="0" eaLnBrk="0" fontAlgn="base" hangingPunct="0">
        <a:lnSpc>
          <a:spcPct val="97000"/>
        </a:lnSpc>
        <a:spcBef>
          <a:spcPct val="0"/>
        </a:spcBef>
        <a:spcAft>
          <a:spcPts val="1126"/>
        </a:spcAft>
        <a:buClr>
          <a:srgbClr val="FFFFFF"/>
        </a:buClr>
        <a:buSzPct val="75000"/>
        <a:buFont typeface="Symbol" pitchFamily="-103" charset="2"/>
        <a:buChar char=""/>
        <a:defRPr sz="2800">
          <a:solidFill>
            <a:srgbClr val="FFFFFF"/>
          </a:solidFill>
          <a:latin typeface="+mn-lt"/>
          <a:ea typeface="+mn-ea"/>
          <a:cs typeface="+mn-cs"/>
        </a:defRPr>
      </a:lvl2pPr>
      <a:lvl3pPr marL="1279926" indent="-212431" algn="l" defTabSz="443565" rtl="0" eaLnBrk="0" fontAlgn="base" hangingPunct="0">
        <a:lnSpc>
          <a:spcPct val="97000"/>
        </a:lnSpc>
        <a:spcBef>
          <a:spcPct val="0"/>
        </a:spcBef>
        <a:spcAft>
          <a:spcPts val="842"/>
        </a:spcAft>
        <a:buClr>
          <a:srgbClr val="FFFFFF"/>
        </a:buClr>
        <a:buSzPct val="45000"/>
        <a:buFont typeface="Wingdings" pitchFamily="-103" charset="2"/>
        <a:buChar char=""/>
        <a:defRPr sz="2400">
          <a:solidFill>
            <a:srgbClr val="FFFFFF"/>
          </a:solidFill>
          <a:latin typeface="+mn-lt"/>
          <a:ea typeface="+mn-ea"/>
          <a:cs typeface="+mn-cs"/>
        </a:defRPr>
      </a:lvl3pPr>
      <a:lvl4pPr marL="1707459" indent="-212431" algn="l" defTabSz="443565" rtl="0" eaLnBrk="0" fontAlgn="base" hangingPunct="0">
        <a:lnSpc>
          <a:spcPct val="97000"/>
        </a:lnSpc>
        <a:spcBef>
          <a:spcPct val="0"/>
        </a:spcBef>
        <a:spcAft>
          <a:spcPts val="568"/>
        </a:spcAft>
        <a:buClr>
          <a:srgbClr val="FFFFFF"/>
        </a:buClr>
        <a:buSzPct val="75000"/>
        <a:buFont typeface="Symbol" pitchFamily="-103" charset="2"/>
        <a:buChar char=""/>
        <a:defRPr sz="1900">
          <a:solidFill>
            <a:srgbClr val="FFFFFF"/>
          </a:solidFill>
          <a:latin typeface="+mn-lt"/>
          <a:ea typeface="+mn-ea"/>
          <a:cs typeface="+mn-cs"/>
        </a:defRPr>
      </a:lvl4pPr>
      <a:lvl5pPr marL="2133656" indent="-212431" algn="l" defTabSz="443565" rtl="0" eaLnBrk="0" fontAlgn="base" hangingPunct="0">
        <a:lnSpc>
          <a:spcPct val="97000"/>
        </a:lnSpc>
        <a:spcBef>
          <a:spcPct val="0"/>
        </a:spcBef>
        <a:spcAft>
          <a:spcPts val="284"/>
        </a:spcAft>
        <a:buClr>
          <a:srgbClr val="FFFFFF"/>
        </a:buClr>
        <a:buSzPct val="45000"/>
        <a:buFont typeface="Wingdings" pitchFamily="-103" charset="2"/>
        <a:buChar char=""/>
        <a:defRPr sz="1900">
          <a:solidFill>
            <a:srgbClr val="FFFFFF"/>
          </a:solidFill>
          <a:latin typeface="+mn-lt"/>
          <a:ea typeface="+mn-ea"/>
          <a:cs typeface="+mn-cs"/>
        </a:defRPr>
      </a:lvl5pPr>
      <a:lvl6pPr marL="2586668" indent="-213463" algn="l" defTabSz="444191" rtl="0" fontAlgn="base" hangingPunct="0">
        <a:lnSpc>
          <a:spcPct val="97000"/>
        </a:lnSpc>
        <a:spcBef>
          <a:spcPct val="0"/>
        </a:spcBef>
        <a:spcAft>
          <a:spcPts val="284"/>
        </a:spcAft>
        <a:buClr>
          <a:srgbClr val="FFFFFF"/>
        </a:buClr>
        <a:buSzPct val="45000"/>
        <a:buFont typeface="Wingdings" pitchFamily="-108" charset="2"/>
        <a:buChar char=""/>
        <a:defRPr sz="1900">
          <a:solidFill>
            <a:srgbClr val="FFFFFF"/>
          </a:solidFill>
          <a:latin typeface="+mn-lt"/>
          <a:ea typeface="+mn-ea"/>
          <a:cs typeface="+mn-cs"/>
        </a:defRPr>
      </a:lvl6pPr>
      <a:lvl7pPr marL="3038706" indent="-213463" algn="l" defTabSz="444191" rtl="0" fontAlgn="base" hangingPunct="0">
        <a:lnSpc>
          <a:spcPct val="97000"/>
        </a:lnSpc>
        <a:spcBef>
          <a:spcPct val="0"/>
        </a:spcBef>
        <a:spcAft>
          <a:spcPts val="284"/>
        </a:spcAft>
        <a:buClr>
          <a:srgbClr val="FFFFFF"/>
        </a:buClr>
        <a:buSzPct val="45000"/>
        <a:buFont typeface="Wingdings" pitchFamily="-108" charset="2"/>
        <a:buChar char=""/>
        <a:defRPr sz="1900">
          <a:solidFill>
            <a:srgbClr val="FFFFFF"/>
          </a:solidFill>
          <a:latin typeface="+mn-lt"/>
          <a:ea typeface="+mn-ea"/>
          <a:cs typeface="+mn-cs"/>
        </a:defRPr>
      </a:lvl7pPr>
      <a:lvl8pPr marL="3490746" indent="-213463" algn="l" defTabSz="444191" rtl="0" fontAlgn="base" hangingPunct="0">
        <a:lnSpc>
          <a:spcPct val="97000"/>
        </a:lnSpc>
        <a:spcBef>
          <a:spcPct val="0"/>
        </a:spcBef>
        <a:spcAft>
          <a:spcPts val="284"/>
        </a:spcAft>
        <a:buClr>
          <a:srgbClr val="FFFFFF"/>
        </a:buClr>
        <a:buSzPct val="45000"/>
        <a:buFont typeface="Wingdings" pitchFamily="-108" charset="2"/>
        <a:buChar char=""/>
        <a:defRPr sz="1900">
          <a:solidFill>
            <a:srgbClr val="FFFFFF"/>
          </a:solidFill>
          <a:latin typeface="+mn-lt"/>
          <a:ea typeface="+mn-ea"/>
          <a:cs typeface="+mn-cs"/>
        </a:defRPr>
      </a:lvl8pPr>
      <a:lvl9pPr marL="3942784" indent="-213463" algn="l" defTabSz="444191" rtl="0" fontAlgn="base" hangingPunct="0">
        <a:lnSpc>
          <a:spcPct val="97000"/>
        </a:lnSpc>
        <a:spcBef>
          <a:spcPct val="0"/>
        </a:spcBef>
        <a:spcAft>
          <a:spcPts val="284"/>
        </a:spcAft>
        <a:buClr>
          <a:srgbClr val="FFFFFF"/>
        </a:buClr>
        <a:buSzPct val="45000"/>
        <a:buFont typeface="Wingdings" pitchFamily="-108" charset="2"/>
        <a:buChar char=""/>
        <a:defRPr sz="1900">
          <a:solidFill>
            <a:srgbClr val="FFFFFF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2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2039" algn="l" defTabSz="452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04078" algn="l" defTabSz="452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56117" algn="l" defTabSz="452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8156" algn="l" defTabSz="452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60195" algn="l" defTabSz="452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12234" algn="l" defTabSz="452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64273" algn="l" defTabSz="452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16311" algn="l" defTabSz="45203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hyperlink" Target="http://www.cosmos.esa.int/gaia" TargetMode="External"/><Relationship Id="rId20" Type="http://schemas.openxmlformats.org/officeDocument/2006/relationships/image" Target="../media/image17.jpeg"/><Relationship Id="rId21" Type="http://schemas.openxmlformats.org/officeDocument/2006/relationships/oleObject" Target="../embeddings/Microsoft_Equation3.bin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oleObject" Target="../embeddings/Microsoft_Equation1.bin"/><Relationship Id="rId13" Type="http://schemas.openxmlformats.org/officeDocument/2006/relationships/image" Target="../media/image11.png"/><Relationship Id="rId14" Type="http://schemas.openxmlformats.org/officeDocument/2006/relationships/image" Target="../media/image12.png"/><Relationship Id="rId15" Type="http://schemas.openxmlformats.org/officeDocument/2006/relationships/image" Target="../media/image13.png"/><Relationship Id="rId16" Type="http://schemas.openxmlformats.org/officeDocument/2006/relationships/oleObject" Target="../embeddings/Microsoft_Equation2.bin"/><Relationship Id="rId17" Type="http://schemas.openxmlformats.org/officeDocument/2006/relationships/image" Target="../media/image14.png"/><Relationship Id="rId18" Type="http://schemas.openxmlformats.org/officeDocument/2006/relationships/image" Target="../media/image15.png"/><Relationship Id="rId19" Type="http://schemas.openxmlformats.org/officeDocument/2006/relationships/image" Target="../media/image16.jpe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.xml"/><Relationship Id="rId4" Type="http://schemas.openxmlformats.org/officeDocument/2006/relationships/image" Target="../media/image5.jpe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oleObject" Target="../embeddings/oleObject1.bin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Pr>
        <a:blipFill rotWithShape="1">
          <a:blip r:embed="rId4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Picture 9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71739" y="7601744"/>
            <a:ext cx="9088811" cy="4560218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087704" y="12078526"/>
            <a:ext cx="9472846" cy="4752903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66350" y="12107029"/>
            <a:ext cx="9416036" cy="4724400"/>
          </a:xfrm>
          <a:prstGeom prst="rect">
            <a:avLst/>
          </a:prstGeom>
        </p:spPr>
      </p:pic>
      <p:sp>
        <p:nvSpPr>
          <p:cNvPr id="66" name="TextBox 65"/>
          <p:cNvSpPr txBox="1"/>
          <p:nvPr/>
        </p:nvSpPr>
        <p:spPr>
          <a:xfrm>
            <a:off x="10775950" y="7373144"/>
            <a:ext cx="8531194" cy="4780533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pPr algn="just"/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Figure 1: Absolute Ks magnitude vs. Extinction-Free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Colour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Index W</a:t>
            </a:r>
            <a:r>
              <a:rPr lang="en-US" baseline="-25000" dirty="0" smtClean="0">
                <a:solidFill>
                  <a:srgbClr val="000000"/>
                </a:solidFill>
                <a:latin typeface="Tahoma"/>
                <a:cs typeface="Tahoma"/>
              </a:rPr>
              <a:t>RP,BP-RP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-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W</a:t>
            </a:r>
            <a:r>
              <a:rPr lang="en-US" baseline="-25000" dirty="0" err="1" smtClean="0">
                <a:solidFill>
                  <a:srgbClr val="000000"/>
                </a:solidFill>
                <a:latin typeface="Tahoma"/>
                <a:cs typeface="Tahoma"/>
              </a:rPr>
              <a:t>Ks,J</a:t>
            </a:r>
            <a:r>
              <a:rPr lang="en-US" baseline="-25000" dirty="0" smtClean="0">
                <a:solidFill>
                  <a:srgbClr val="000000"/>
                </a:solidFill>
                <a:latin typeface="Tahoma"/>
                <a:cs typeface="Tahoma"/>
              </a:rPr>
              <a:t>-Ks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. Two curves delineate the separation between C-rich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AGBs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and O-rich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AGBs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from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RSGs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,</a:t>
            </a:r>
          </a:p>
          <a:p>
            <a:pPr algn="just"/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a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s in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Abia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et al. (2022)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.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Approximately 730 candidate 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RSGs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(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cRSGs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) are identified using Gaia DR3 and 2MASS photometry.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Absolute Ks magnitude are estimated as Ks-1.311x(H-Ks-0.2)-DM.</a:t>
            </a:r>
            <a:endParaRPr lang="en-US" dirty="0" smtClean="0">
              <a:solidFill>
                <a:schemeClr val="tx1"/>
              </a:solidFill>
              <a:latin typeface="Tahoma"/>
              <a:cs typeface="Tahoma"/>
            </a:endParaRPr>
          </a:p>
          <a:p>
            <a:pPr algn="just"/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Figurse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2 &amp; 3: The Gaia DR3 BP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/RP low-resolution spectra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(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Montegriffo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et al. 2023) allow spectral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type estimation of the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late-type stars,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supporting, along with the luminosity,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the classification of candidate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RSGs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.</a:t>
            </a:r>
            <a:r>
              <a:rPr lang="en-US" dirty="0" smtClean="0">
                <a:latin typeface="Tahoma"/>
                <a:cs typeface="Tahoma"/>
              </a:rPr>
              <a:t>.</a:t>
            </a:r>
            <a:endParaRPr lang="en-US" dirty="0">
              <a:solidFill>
                <a:srgbClr val="000000"/>
              </a:solidFill>
              <a:latin typeface="Tahoma"/>
              <a:cs typeface="Tahoma"/>
            </a:endParaRPr>
          </a:p>
        </p:txBody>
      </p:sp>
      <p:sp>
        <p:nvSpPr>
          <p:cNvPr id="95" name="TextBox 94"/>
          <p:cNvSpPr txBox="1"/>
          <p:nvPr/>
        </p:nvSpPr>
        <p:spPr>
          <a:xfrm>
            <a:off x="17712416" y="25956493"/>
            <a:ext cx="11274566" cy="3012050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1) Plug in the observed magnitudes (1</a:t>
            </a:r>
            <a:r>
              <a:rPr lang="en-US" sz="2700" baseline="30000" dirty="0" smtClean="0">
                <a:solidFill>
                  <a:srgbClr val="000000"/>
                </a:solidFill>
                <a:latin typeface="Tahoma"/>
                <a:cs typeface="Tahoma"/>
              </a:rPr>
              <a:t>st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member) and estimate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Q</a:t>
            </a:r>
            <a:r>
              <a:rPr lang="en-US" sz="2800" dirty="0" smtClean="0">
                <a:solidFill>
                  <a:srgbClr val="000000"/>
                </a:solidFill>
              </a:rPr>
              <a:t>λ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. </a:t>
            </a:r>
            <a:endParaRPr lang="en-US" sz="2700" dirty="0" smtClean="0">
              <a:solidFill>
                <a:srgbClr val="000000"/>
              </a:solidFill>
              <a:latin typeface="Tahoma"/>
              <a:cs typeface="Tahoma"/>
            </a:endParaRPr>
          </a:p>
          <a:p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2) Then, estimate the intrinsic colors (2</a:t>
            </a:r>
            <a:r>
              <a:rPr lang="en-US" sz="2700" baseline="30000" dirty="0" smtClean="0">
                <a:solidFill>
                  <a:srgbClr val="000000"/>
                </a:solidFill>
                <a:latin typeface="Tahoma"/>
                <a:cs typeface="Tahoma"/>
              </a:rPr>
              <a:t>nd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member) from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Q</a:t>
            </a:r>
            <a:r>
              <a:rPr lang="en-US" sz="2800" dirty="0" smtClean="0">
                <a:solidFill>
                  <a:srgbClr val="000000"/>
                </a:solidFill>
              </a:rPr>
              <a:t>λ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, </a:t>
            </a:r>
          </a:p>
          <a:p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as 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they monotonically increase with decreasing 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Q</a:t>
            </a:r>
            <a:r>
              <a:rPr lang="en-US" sz="2800" dirty="0" smtClean="0">
                <a:solidFill>
                  <a:srgbClr val="000000"/>
                </a:solidFill>
              </a:rPr>
              <a:t>λ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.</a:t>
            </a:r>
            <a:endParaRPr lang="en-US" sz="2700" dirty="0" smtClean="0">
              <a:solidFill>
                <a:srgbClr val="000000"/>
              </a:solidFill>
              <a:latin typeface="Tahoma"/>
              <a:cs typeface="Tahoma"/>
            </a:endParaRPr>
          </a:p>
          <a:p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3) Estimate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sz="2700" dirty="0" err="1" smtClean="0">
                <a:solidFill>
                  <a:srgbClr val="000000"/>
                </a:solidFill>
              </a:rPr>
              <a:t>A</a:t>
            </a:r>
            <a:r>
              <a:rPr lang="en-US" sz="2700" baseline="-25000" dirty="0" err="1" smtClean="0">
                <a:solidFill>
                  <a:srgbClr val="000000"/>
                </a:solidFill>
              </a:rPr>
              <a:t>K</a:t>
            </a:r>
            <a:r>
              <a:rPr lang="en-US" sz="2700" baseline="-25000" dirty="0" err="1" smtClean="0">
                <a:solidFill>
                  <a:srgbClr val="000000"/>
                </a:solidFill>
              </a:rPr>
              <a:t>s</a:t>
            </a:r>
            <a:r>
              <a:rPr lang="en-US" sz="2700" dirty="0" smtClean="0">
                <a:solidFill>
                  <a:srgbClr val="000000"/>
                </a:solidFill>
              </a:rPr>
              <a:t> 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interstellar </a:t>
            </a:r>
            <a:endParaRPr lang="en-US" sz="2700" dirty="0" smtClean="0">
              <a:solidFill>
                <a:srgbClr val="000000"/>
              </a:solidFill>
              <a:latin typeface="Tahoma"/>
              <a:cs typeface="Tahoma"/>
            </a:endParaRPr>
          </a:p>
          <a:p>
            <a:endParaRPr lang="en-US" sz="2700" dirty="0" smtClean="0">
              <a:solidFill>
                <a:srgbClr val="000000"/>
              </a:solidFill>
              <a:latin typeface="Tahoma"/>
              <a:cs typeface="Tahoma"/>
            </a:endParaRPr>
          </a:p>
          <a:p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4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) Estimate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sz="2700" dirty="0" err="1" smtClean="0">
                <a:solidFill>
                  <a:srgbClr val="000000"/>
                </a:solidFill>
              </a:rPr>
              <a:t>A</a:t>
            </a:r>
            <a:r>
              <a:rPr lang="en-US" sz="2700" baseline="-25000" dirty="0" err="1" smtClean="0">
                <a:solidFill>
                  <a:srgbClr val="000000"/>
                </a:solidFill>
              </a:rPr>
              <a:t>Ks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envelope</a:t>
            </a:r>
            <a:endParaRPr lang="en-US" sz="2700" dirty="0">
              <a:solidFill>
                <a:srgbClr val="000000"/>
              </a:solidFill>
              <a:latin typeface="Tahoma"/>
              <a:cs typeface="Tahoma"/>
            </a:endParaRPr>
          </a:p>
        </p:txBody>
      </p:sp>
      <p:graphicFrame>
        <p:nvGraphicFramePr>
          <p:cNvPr id="14338" name="Object 2"/>
          <p:cNvGraphicFramePr>
            <a:graphicFrameLocks noChangeAspect="1"/>
          </p:cNvGraphicFramePr>
          <p:nvPr/>
        </p:nvGraphicFramePr>
        <p:xfrm>
          <a:off x="22471340" y="6597464"/>
          <a:ext cx="3212287" cy="773417"/>
        </p:xfrm>
        <a:graphic>
          <a:graphicData uri="http://schemas.openxmlformats.org/presentationml/2006/ole">
            <p:oleObj spid="_x0000_s14453" r:id="rId8" imgW="3263900" imgH="774700" progId="">
              <p:embed/>
            </p:oleObj>
          </a:graphicData>
        </a:graphic>
      </p:graphicFrame>
      <p:sp>
        <p:nvSpPr>
          <p:cNvPr id="14339" name="Text Box 5"/>
          <p:cNvSpPr txBox="1">
            <a:spLocks noChangeArrowheads="1"/>
          </p:cNvSpPr>
          <p:nvPr/>
        </p:nvSpPr>
        <p:spPr bwMode="auto">
          <a:xfrm>
            <a:off x="23218073" y="9587862"/>
            <a:ext cx="29336" cy="42551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40" name="Text Box 10"/>
          <p:cNvSpPr txBox="1">
            <a:spLocks noChangeArrowheads="1"/>
          </p:cNvSpPr>
          <p:nvPr/>
        </p:nvSpPr>
        <p:spPr bwMode="auto">
          <a:xfrm>
            <a:off x="1795306" y="2407228"/>
            <a:ext cx="1333" cy="4268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41" name="Text Box 11"/>
          <p:cNvSpPr txBox="1">
            <a:spLocks noChangeArrowheads="1"/>
          </p:cNvSpPr>
          <p:nvPr/>
        </p:nvSpPr>
        <p:spPr bwMode="auto">
          <a:xfrm>
            <a:off x="1114766" y="28272780"/>
            <a:ext cx="3538983" cy="42551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42" name="Text Box 16"/>
          <p:cNvSpPr txBox="1">
            <a:spLocks noChangeArrowheads="1"/>
          </p:cNvSpPr>
          <p:nvPr/>
        </p:nvSpPr>
        <p:spPr bwMode="auto">
          <a:xfrm>
            <a:off x="3150949" y="5701611"/>
            <a:ext cx="8680775" cy="4268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43" name="Text Box 43"/>
          <p:cNvSpPr txBox="1">
            <a:spLocks noChangeArrowheads="1"/>
          </p:cNvSpPr>
          <p:nvPr/>
        </p:nvSpPr>
        <p:spPr bwMode="auto">
          <a:xfrm>
            <a:off x="16278786" y="16777431"/>
            <a:ext cx="1637480" cy="42551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44" name="Text Box 44"/>
          <p:cNvSpPr txBox="1">
            <a:spLocks noChangeArrowheads="1"/>
          </p:cNvSpPr>
          <p:nvPr/>
        </p:nvSpPr>
        <p:spPr bwMode="auto">
          <a:xfrm>
            <a:off x="30237366" y="17039265"/>
            <a:ext cx="1334" cy="42417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45" name="Text Box 45"/>
          <p:cNvSpPr txBox="1">
            <a:spLocks noChangeArrowheads="1"/>
          </p:cNvSpPr>
          <p:nvPr/>
        </p:nvSpPr>
        <p:spPr bwMode="auto">
          <a:xfrm>
            <a:off x="16090771" y="23494482"/>
            <a:ext cx="2667" cy="42685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46" name="Text Box 52"/>
          <p:cNvSpPr txBox="1">
            <a:spLocks noChangeArrowheads="1"/>
          </p:cNvSpPr>
          <p:nvPr/>
        </p:nvSpPr>
        <p:spPr bwMode="auto">
          <a:xfrm>
            <a:off x="16090771" y="13944689"/>
            <a:ext cx="2667" cy="4174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47" name="Text Box 53"/>
          <p:cNvSpPr txBox="1">
            <a:spLocks noChangeArrowheads="1"/>
          </p:cNvSpPr>
          <p:nvPr/>
        </p:nvSpPr>
        <p:spPr bwMode="auto">
          <a:xfrm>
            <a:off x="14166598" y="15035235"/>
            <a:ext cx="1244111" cy="4174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48" name="Text Box 6"/>
          <p:cNvSpPr txBox="1">
            <a:spLocks noChangeArrowheads="1"/>
          </p:cNvSpPr>
          <p:nvPr/>
        </p:nvSpPr>
        <p:spPr bwMode="auto">
          <a:xfrm>
            <a:off x="2702242" y="1009591"/>
            <a:ext cx="26022613" cy="3883793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lIns="90408" tIns="45204" rIns="90408" bIns="45204">
            <a:prstTxWarp prst="textNoShape">
              <a:avLst/>
            </a:prstTxWarp>
          </a:bodyPr>
          <a:lstStyle/>
          <a:p>
            <a:pPr algn="ctr">
              <a:lnSpc>
                <a:spcPct val="98000"/>
              </a:lnSpc>
              <a:spcAft>
                <a:spcPts val="589"/>
              </a:spcAft>
              <a:buClr>
                <a:srgbClr val="FFFFFF"/>
              </a:buClr>
              <a:tabLst>
                <a:tab pos="0" algn="l"/>
                <a:tab pos="769559" algn="l"/>
                <a:tab pos="1539118" algn="l"/>
                <a:tab pos="2308677" algn="l"/>
                <a:tab pos="3078236" algn="l"/>
                <a:tab pos="3847795" algn="l"/>
                <a:tab pos="4617354" algn="l"/>
                <a:tab pos="5386913" algn="l"/>
                <a:tab pos="6156472" algn="l"/>
                <a:tab pos="6926031" algn="l"/>
                <a:tab pos="7695590" algn="l"/>
                <a:tab pos="8465149" algn="l"/>
                <a:tab pos="8525272" algn="l"/>
                <a:tab pos="9134506" algn="l"/>
                <a:tab pos="9743740" algn="l"/>
                <a:tab pos="10352974" algn="l"/>
                <a:tab pos="10966216" algn="l"/>
                <a:tab pos="11572778" algn="l"/>
                <a:tab pos="12180677" algn="l"/>
                <a:tab pos="12789911" algn="l"/>
                <a:tab pos="13399146" algn="l"/>
                <a:tab pos="14008380" algn="l"/>
                <a:tab pos="14621622" algn="l"/>
                <a:tab pos="15228184" algn="l"/>
                <a:tab pos="15836083" algn="l"/>
                <a:tab pos="16445317" algn="l"/>
                <a:tab pos="17054551" algn="l"/>
                <a:tab pos="17663785" algn="l"/>
                <a:tab pos="18277027" algn="l"/>
                <a:tab pos="18883589" algn="l"/>
                <a:tab pos="18884926" algn="l"/>
              </a:tabLst>
            </a:pPr>
            <a:r>
              <a:rPr lang="en-GB" sz="3500" dirty="0" smtClean="0">
                <a:solidFill>
                  <a:srgbClr val="FF0000"/>
                </a:solidFill>
                <a:latin typeface="Tahoma"/>
                <a:ea typeface="儷黑 Pro"/>
                <a:cs typeface="Tahoma"/>
              </a:rPr>
              <a:t>Extinction-Free Colours of Late-Type Stars in the Inner Galaxy</a:t>
            </a:r>
          </a:p>
          <a:p>
            <a:pPr algn="ctr">
              <a:lnSpc>
                <a:spcPct val="98000"/>
              </a:lnSpc>
              <a:spcAft>
                <a:spcPts val="589"/>
              </a:spcAft>
              <a:buClr>
                <a:srgbClr val="FFFFFF"/>
              </a:buClr>
              <a:tabLst>
                <a:tab pos="0" algn="l"/>
                <a:tab pos="769559" algn="l"/>
                <a:tab pos="1539118" algn="l"/>
                <a:tab pos="2308677" algn="l"/>
                <a:tab pos="3078236" algn="l"/>
                <a:tab pos="3847795" algn="l"/>
                <a:tab pos="4617354" algn="l"/>
                <a:tab pos="5386913" algn="l"/>
                <a:tab pos="6156472" algn="l"/>
                <a:tab pos="6926031" algn="l"/>
                <a:tab pos="7695590" algn="l"/>
                <a:tab pos="8465149" algn="l"/>
                <a:tab pos="8525272" algn="l"/>
                <a:tab pos="9134506" algn="l"/>
                <a:tab pos="9743740" algn="l"/>
                <a:tab pos="10352974" algn="l"/>
                <a:tab pos="10966216" algn="l"/>
                <a:tab pos="11572778" algn="l"/>
                <a:tab pos="12180677" algn="l"/>
                <a:tab pos="12789911" algn="l"/>
                <a:tab pos="13399146" algn="l"/>
                <a:tab pos="14008380" algn="l"/>
                <a:tab pos="14621622" algn="l"/>
                <a:tab pos="15228184" algn="l"/>
                <a:tab pos="15836083" algn="l"/>
                <a:tab pos="16445317" algn="l"/>
                <a:tab pos="17054551" algn="l"/>
                <a:tab pos="17663785" algn="l"/>
                <a:tab pos="18277027" algn="l"/>
                <a:tab pos="18883589" algn="l"/>
                <a:tab pos="18884926" algn="l"/>
              </a:tabLst>
            </a:pPr>
            <a:r>
              <a:rPr lang="en-GB" sz="3500" dirty="0" smtClean="0">
                <a:solidFill>
                  <a:srgbClr val="FF0000"/>
                </a:solidFill>
                <a:latin typeface="Tahoma"/>
                <a:ea typeface="儷黑 Pro"/>
                <a:cs typeface="Tahoma"/>
              </a:rPr>
              <a:t> </a:t>
            </a:r>
            <a:r>
              <a:rPr lang="en-US" sz="37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2024 A&amp;A,686,222</a:t>
            </a:r>
          </a:p>
          <a:p>
            <a:pPr algn="ctr">
              <a:lnSpc>
                <a:spcPct val="98000"/>
              </a:lnSpc>
              <a:spcAft>
                <a:spcPts val="589"/>
              </a:spcAft>
              <a:buClr>
                <a:srgbClr val="FFFFFF"/>
              </a:buClr>
              <a:tabLst>
                <a:tab pos="0" algn="l"/>
                <a:tab pos="769559" algn="l"/>
                <a:tab pos="1539118" algn="l"/>
                <a:tab pos="2308677" algn="l"/>
                <a:tab pos="3078236" algn="l"/>
                <a:tab pos="3847795" algn="l"/>
                <a:tab pos="4617354" algn="l"/>
                <a:tab pos="5386913" algn="l"/>
                <a:tab pos="6156472" algn="l"/>
                <a:tab pos="6926031" algn="l"/>
                <a:tab pos="7695590" algn="l"/>
                <a:tab pos="8465149" algn="l"/>
                <a:tab pos="8525272" algn="l"/>
                <a:tab pos="9134506" algn="l"/>
                <a:tab pos="9743740" algn="l"/>
                <a:tab pos="10352974" algn="l"/>
                <a:tab pos="10966216" algn="l"/>
                <a:tab pos="11572778" algn="l"/>
                <a:tab pos="12180677" algn="l"/>
                <a:tab pos="12789911" algn="l"/>
                <a:tab pos="13399146" algn="l"/>
                <a:tab pos="14008380" algn="l"/>
                <a:tab pos="14621622" algn="l"/>
                <a:tab pos="15228184" algn="l"/>
                <a:tab pos="15836083" algn="l"/>
                <a:tab pos="16445317" algn="l"/>
                <a:tab pos="17054551" algn="l"/>
                <a:tab pos="17663785" algn="l"/>
                <a:tab pos="18277027" algn="l"/>
                <a:tab pos="18883589" algn="l"/>
                <a:tab pos="18884926" algn="l"/>
              </a:tabLst>
            </a:pPr>
            <a:r>
              <a:rPr lang="en-GB" sz="3500" dirty="0" smtClean="0">
                <a:solidFill>
                  <a:schemeClr val="tx1"/>
                </a:solidFill>
                <a:latin typeface="Tahoma"/>
                <a:ea typeface="儷黑 Pro"/>
                <a:cs typeface="Tahoma"/>
              </a:rPr>
              <a:t>2025, A&amp;A, Forthcoming</a:t>
            </a:r>
          </a:p>
          <a:p>
            <a:pPr algn="ctr">
              <a:lnSpc>
                <a:spcPct val="98000"/>
              </a:lnSpc>
              <a:spcAft>
                <a:spcPts val="589"/>
              </a:spcAft>
              <a:buClr>
                <a:srgbClr val="FFFFFF"/>
              </a:buClr>
              <a:tabLst>
                <a:tab pos="0" algn="l"/>
                <a:tab pos="769559" algn="l"/>
                <a:tab pos="1539118" algn="l"/>
                <a:tab pos="2308677" algn="l"/>
                <a:tab pos="3078236" algn="l"/>
                <a:tab pos="3847795" algn="l"/>
                <a:tab pos="4617354" algn="l"/>
                <a:tab pos="5386913" algn="l"/>
                <a:tab pos="6156472" algn="l"/>
                <a:tab pos="6926031" algn="l"/>
                <a:tab pos="7695590" algn="l"/>
                <a:tab pos="8465149" algn="l"/>
                <a:tab pos="8525272" algn="l"/>
                <a:tab pos="9134506" algn="l"/>
                <a:tab pos="9743740" algn="l"/>
                <a:tab pos="10352974" algn="l"/>
                <a:tab pos="10966216" algn="l"/>
                <a:tab pos="11572778" algn="l"/>
                <a:tab pos="12180677" algn="l"/>
                <a:tab pos="12789911" algn="l"/>
                <a:tab pos="13399146" algn="l"/>
                <a:tab pos="14008380" algn="l"/>
                <a:tab pos="14621622" algn="l"/>
                <a:tab pos="15228184" algn="l"/>
                <a:tab pos="15836083" algn="l"/>
                <a:tab pos="16445317" algn="l"/>
                <a:tab pos="17054551" algn="l"/>
                <a:tab pos="17663785" algn="l"/>
                <a:tab pos="18277027" algn="l"/>
                <a:tab pos="18883589" algn="l"/>
                <a:tab pos="18884926" algn="l"/>
              </a:tabLst>
            </a:pPr>
            <a:r>
              <a:rPr lang="en-GB" sz="32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Maria </a:t>
            </a:r>
            <a:r>
              <a:rPr lang="en-GB" sz="32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Messineo</a:t>
            </a:r>
            <a:endParaRPr lang="en-GB" sz="3200" dirty="0" smtClean="0">
              <a:solidFill>
                <a:srgbClr val="000000"/>
              </a:solidFill>
              <a:latin typeface="Tahoma"/>
              <a:ea typeface="儷黑 Pro"/>
              <a:cs typeface="Tahoma"/>
            </a:endParaRPr>
          </a:p>
          <a:p>
            <a:pPr algn="ctr">
              <a:lnSpc>
                <a:spcPct val="98000"/>
              </a:lnSpc>
              <a:spcAft>
                <a:spcPts val="589"/>
              </a:spcAft>
              <a:buClr>
                <a:srgbClr val="FFFFFF"/>
              </a:buClr>
              <a:tabLst>
                <a:tab pos="0" algn="l"/>
                <a:tab pos="769559" algn="l"/>
                <a:tab pos="1539118" algn="l"/>
                <a:tab pos="2308677" algn="l"/>
                <a:tab pos="3078236" algn="l"/>
                <a:tab pos="3847795" algn="l"/>
                <a:tab pos="4617354" algn="l"/>
                <a:tab pos="5386913" algn="l"/>
                <a:tab pos="6156472" algn="l"/>
                <a:tab pos="6926031" algn="l"/>
                <a:tab pos="7695590" algn="l"/>
                <a:tab pos="8465149" algn="l"/>
                <a:tab pos="8525272" algn="l"/>
                <a:tab pos="9134506" algn="l"/>
                <a:tab pos="9743740" algn="l"/>
                <a:tab pos="10352974" algn="l"/>
                <a:tab pos="10966216" algn="l"/>
                <a:tab pos="11572778" algn="l"/>
                <a:tab pos="12180677" algn="l"/>
                <a:tab pos="12789911" algn="l"/>
                <a:tab pos="13399146" algn="l"/>
                <a:tab pos="14008380" algn="l"/>
                <a:tab pos="14621622" algn="l"/>
                <a:tab pos="15228184" algn="l"/>
                <a:tab pos="15836083" algn="l"/>
                <a:tab pos="16445317" algn="l"/>
                <a:tab pos="17054551" algn="l"/>
                <a:tab pos="17663785" algn="l"/>
                <a:tab pos="18277027" algn="l"/>
                <a:tab pos="18883589" algn="l"/>
                <a:tab pos="18884926" algn="l"/>
              </a:tabLst>
            </a:pPr>
            <a:r>
              <a:rPr lang="en-GB" sz="32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(affiliated with </a:t>
            </a:r>
            <a:r>
              <a:rPr lang="en-GB" sz="32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Univ.Bologna</a:t>
            </a:r>
            <a:r>
              <a:rPr lang="en-GB" sz="32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-DIFA &amp; INAF-OAS)  </a:t>
            </a:r>
          </a:p>
          <a:p>
            <a:pPr algn="ctr">
              <a:lnSpc>
                <a:spcPct val="98000"/>
              </a:lnSpc>
              <a:spcAft>
                <a:spcPts val="589"/>
              </a:spcAft>
              <a:buClr>
                <a:srgbClr val="FFFFFF"/>
              </a:buClr>
              <a:tabLst>
                <a:tab pos="0" algn="l"/>
                <a:tab pos="769559" algn="l"/>
                <a:tab pos="1539118" algn="l"/>
                <a:tab pos="2308677" algn="l"/>
                <a:tab pos="3078236" algn="l"/>
                <a:tab pos="3847795" algn="l"/>
                <a:tab pos="4617354" algn="l"/>
                <a:tab pos="5386913" algn="l"/>
                <a:tab pos="6156472" algn="l"/>
                <a:tab pos="6926031" algn="l"/>
                <a:tab pos="7695590" algn="l"/>
                <a:tab pos="8465149" algn="l"/>
                <a:tab pos="8525272" algn="l"/>
                <a:tab pos="9134506" algn="l"/>
                <a:tab pos="9743740" algn="l"/>
                <a:tab pos="10352974" algn="l"/>
                <a:tab pos="10966216" algn="l"/>
                <a:tab pos="11572778" algn="l"/>
                <a:tab pos="12180677" algn="l"/>
                <a:tab pos="12789911" algn="l"/>
                <a:tab pos="13399146" algn="l"/>
                <a:tab pos="14008380" algn="l"/>
                <a:tab pos="14621622" algn="l"/>
                <a:tab pos="15228184" algn="l"/>
                <a:tab pos="15836083" algn="l"/>
                <a:tab pos="16445317" algn="l"/>
                <a:tab pos="17054551" algn="l"/>
                <a:tab pos="17663785" algn="l"/>
                <a:tab pos="18277027" algn="l"/>
                <a:tab pos="18883589" algn="l"/>
                <a:tab pos="18884926" algn="l"/>
              </a:tabLst>
            </a:pPr>
            <a:r>
              <a:rPr lang="en-GB" sz="32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    </a:t>
            </a:r>
          </a:p>
          <a:p>
            <a:pPr algn="ctr">
              <a:lnSpc>
                <a:spcPct val="98000"/>
              </a:lnSpc>
              <a:spcAft>
                <a:spcPts val="589"/>
              </a:spcAft>
              <a:buClr>
                <a:srgbClr val="FFFFFF"/>
              </a:buClr>
              <a:tabLst>
                <a:tab pos="0" algn="l"/>
                <a:tab pos="769559" algn="l"/>
                <a:tab pos="1539118" algn="l"/>
                <a:tab pos="2308677" algn="l"/>
                <a:tab pos="3078236" algn="l"/>
                <a:tab pos="3847795" algn="l"/>
                <a:tab pos="4617354" algn="l"/>
                <a:tab pos="5386913" algn="l"/>
                <a:tab pos="6156472" algn="l"/>
                <a:tab pos="6926031" algn="l"/>
                <a:tab pos="7695590" algn="l"/>
                <a:tab pos="8465149" algn="l"/>
                <a:tab pos="8525272" algn="l"/>
                <a:tab pos="9134506" algn="l"/>
                <a:tab pos="9743740" algn="l"/>
                <a:tab pos="10352974" algn="l"/>
                <a:tab pos="10966216" algn="l"/>
                <a:tab pos="11572778" algn="l"/>
                <a:tab pos="12180677" algn="l"/>
                <a:tab pos="12789911" algn="l"/>
                <a:tab pos="13399146" algn="l"/>
                <a:tab pos="14008380" algn="l"/>
                <a:tab pos="14621622" algn="l"/>
                <a:tab pos="15228184" algn="l"/>
                <a:tab pos="15836083" algn="l"/>
                <a:tab pos="16445317" algn="l"/>
                <a:tab pos="17054551" algn="l"/>
                <a:tab pos="17663785" algn="l"/>
                <a:tab pos="18277027" algn="l"/>
                <a:tab pos="18883589" algn="l"/>
                <a:tab pos="18884926" algn="l"/>
              </a:tabLst>
            </a:pPr>
            <a:endParaRPr lang="en-GB" sz="3500" dirty="0">
              <a:solidFill>
                <a:srgbClr val="000000"/>
              </a:solidFill>
              <a:latin typeface="Lucida Sans" pitchFamily="-103" charset="0"/>
            </a:endParaRPr>
          </a:p>
        </p:txBody>
      </p:sp>
      <p:sp>
        <p:nvSpPr>
          <p:cNvPr id="14349" name="Text Box 54"/>
          <p:cNvSpPr txBox="1">
            <a:spLocks noChangeArrowheads="1"/>
          </p:cNvSpPr>
          <p:nvPr/>
        </p:nvSpPr>
        <p:spPr bwMode="auto">
          <a:xfrm>
            <a:off x="15436045" y="15262710"/>
            <a:ext cx="1334" cy="4174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50" name="TextBox 88"/>
          <p:cNvSpPr txBox="1">
            <a:spLocks noChangeArrowheads="1"/>
          </p:cNvSpPr>
          <p:nvPr/>
        </p:nvSpPr>
        <p:spPr bwMode="auto">
          <a:xfrm>
            <a:off x="10685085" y="37002260"/>
            <a:ext cx="18045648" cy="65094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0408" tIns="45204" rIns="90408" bIns="45204">
            <a:prstTxWarp prst="textNoShape">
              <a:avLst/>
            </a:prstTxWarp>
            <a:spAutoFit/>
          </a:bodyPr>
          <a:lstStyle/>
          <a:p>
            <a:pPr algn="just"/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Acknowledgements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. This work has made use of data from the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European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Space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Agency (ESA) mission Gaia (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  <a:hlinkClick r:id="rId9"/>
              </a:rPr>
              <a:t>http://www.cosmos.esa.int/gaia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)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,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processed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by the Gaia Data Processing and Analysis Consortium (DPAC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,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http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://</a:t>
            </a:r>
            <a:r>
              <a:rPr lang="en-US" sz="2000" i="1" dirty="0" err="1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www.cosmos.esa.int/web/gaia/dpac/consortium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). Funding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for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the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DPAC has been provided by national institutions, in particular the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institutions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participating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in the Gaia Multilateral Agreement. This publication makes use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of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data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products from the Two Micron All Sky Survey, which is a joint project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of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the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University of Massachusetts and the Infrared Processing and Analysis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Center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/California Institute of Technology, funded by the National Aeronautics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and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Space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Administration and the National Science Foundation. This work is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based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on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observations made with the Spitzer Space Telescope, which is operated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by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the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Jet Propulsion Laboratory, California Institute of Technology under a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contract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with NASA. This research made use of data products from the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Midcourse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Space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Experiment, the processing of which was funded by the Ballistic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Missile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Defense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Organization with additional support from the NASA office of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Space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Science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. This publication makes use of data products from WISE, which is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a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joint project of the University of California, Los Angeles, and the Jet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Propulsion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Laboratory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/California Institute of Technology, funded by the National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Aeronautics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and Space Administration. This research has made use of the </a:t>
            </a:r>
            <a:r>
              <a:rPr lang="en-US" sz="2000" i="1" dirty="0" err="1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VizieR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catalogue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access tool, CDS, Strasbourg, France, and SIMBAD database.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This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research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utilized the NASA’s Astrophysics Data System Bibliographic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Services.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We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thank the Python, </a:t>
            </a:r>
            <a:r>
              <a:rPr lang="en-US" sz="2000" i="1" dirty="0" err="1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Astropy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, </a:t>
            </a:r>
            <a:r>
              <a:rPr lang="en-US" sz="2000" i="1" dirty="0" err="1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NumPy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, Pandas, </a:t>
            </a:r>
            <a:r>
              <a:rPr lang="en-US" sz="2000" i="1" dirty="0" err="1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Pivo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, </a:t>
            </a:r>
            <a:r>
              <a:rPr lang="en-US" sz="2000" i="1" dirty="0" err="1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SciPy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, </a:t>
            </a:r>
            <a:r>
              <a:rPr lang="en-US" sz="2000" i="1" dirty="0" err="1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Matplolib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communities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for providing their packages. We thank Dr. Hurt for his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illustrations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of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the Milky Way. A </a:t>
            </a:r>
            <a:r>
              <a:rPr lang="en-US" sz="2000" i="1" dirty="0" smtClean="0">
                <a:solidFill>
                  <a:srgbClr val="000000"/>
                </a:solidFill>
                <a:latin typeface="Arial"/>
                <a:ea typeface="儷宋 Pro"/>
                <a:cs typeface="Arial"/>
              </a:rPr>
              <a:t>special thanks to all collaborators and colleagues who have supported my work.</a:t>
            </a:r>
          </a:p>
          <a:p>
            <a:pPr algn="just"/>
            <a:endParaRPr lang="en-US" sz="2000" i="1" dirty="0" smtClean="0">
              <a:solidFill>
                <a:srgbClr val="000000"/>
              </a:solidFill>
              <a:latin typeface="Arial"/>
              <a:ea typeface="儷宋 Pro"/>
              <a:cs typeface="Arial"/>
            </a:endParaRPr>
          </a:p>
          <a:p>
            <a:pPr algn="just"/>
            <a:endParaRPr lang="en-US" sz="2000" i="1" dirty="0" smtClean="0">
              <a:solidFill>
                <a:srgbClr val="000000"/>
              </a:solidFill>
              <a:latin typeface="Arial"/>
              <a:ea typeface="儷宋 Pro"/>
              <a:cs typeface="Arial"/>
            </a:endParaRPr>
          </a:p>
          <a:p>
            <a:pPr algn="just"/>
            <a:endParaRPr lang="en-US" sz="2000" i="1" dirty="0" smtClean="0">
              <a:solidFill>
                <a:srgbClr val="000000"/>
              </a:solidFill>
              <a:latin typeface="儷宋 Pro"/>
              <a:ea typeface="儷宋 Pro"/>
              <a:cs typeface="儷宋 Pro"/>
            </a:endParaRPr>
          </a:p>
          <a:p>
            <a:pPr algn="just"/>
            <a:endParaRPr lang="en-US" sz="2000" dirty="0" smtClean="0">
              <a:solidFill>
                <a:schemeClr val="tx1"/>
              </a:solidFill>
              <a:latin typeface="Ayuthaya" pitchFamily="-103" charset="0"/>
              <a:ea typeface="Ayuthaya" pitchFamily="-103" charset="0"/>
              <a:cs typeface="Ayuthaya" pitchFamily="-103" charset="0"/>
            </a:endParaRPr>
          </a:p>
          <a:p>
            <a:pPr algn="just"/>
            <a:endParaRPr lang="en-US" sz="2000" dirty="0">
              <a:solidFill>
                <a:schemeClr val="tx1"/>
              </a:solidFill>
              <a:latin typeface="Ayuthaya" pitchFamily="-103" charset="0"/>
              <a:ea typeface="Ayuthaya" pitchFamily="-103" charset="0"/>
              <a:cs typeface="Ayuthaya" pitchFamily="-103" charset="0"/>
            </a:endParaRPr>
          </a:p>
          <a:p>
            <a:pPr algn="just"/>
            <a:endParaRPr lang="en-US" sz="2000" dirty="0">
              <a:solidFill>
                <a:schemeClr val="tx1"/>
              </a:solidFill>
              <a:latin typeface="Ayuthaya" pitchFamily="-103" charset="0"/>
              <a:ea typeface="Ayuthaya" pitchFamily="-103" charset="0"/>
              <a:cs typeface="Ayuthaya" pitchFamily="-103" charset="0"/>
            </a:endParaRPr>
          </a:p>
        </p:txBody>
      </p:sp>
      <p:sp>
        <p:nvSpPr>
          <p:cNvPr id="14351" name="TextBox 20"/>
          <p:cNvSpPr txBox="1">
            <a:spLocks noChangeArrowheads="1"/>
          </p:cNvSpPr>
          <p:nvPr/>
        </p:nvSpPr>
        <p:spPr bwMode="auto">
          <a:xfrm>
            <a:off x="2012950" y="4096544"/>
            <a:ext cx="26659149" cy="598890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0408" tIns="45204" rIns="90408" bIns="45204">
            <a:prstTxWarp prst="textNoShape">
              <a:avLst/>
            </a:prstTxWarp>
            <a:spAutoFit/>
          </a:bodyPr>
          <a:lstStyle/>
          <a:p>
            <a:pPr algn="just">
              <a:tabLst>
                <a:tab pos="21205627" algn="l"/>
              </a:tabLst>
            </a:pP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Infrared maps of the Milky Way are dominated by luminous late-type stars. Among those with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Mbol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​&lt;−5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mag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, two  populations are identified: red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supergiants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(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RSGs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) and asymptotic giant branch stars (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AGBs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).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RSGs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are cool stars with temperatures​ below 4500 K and ages between ~4.5 and 30–40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Myr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, while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AGBs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span a much broader age range, from ~50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Myr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to the Hubble time. Although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RSGs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and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AGBs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exhibit similar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spectral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energy distributions and apparent magnitudes, their spatial distributions across the Galaxy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differ significantly.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As in external spiral galaxies,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AGBs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are tracers of the Galactic potential with its  central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bar (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Habing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et al. 2006)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.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In contrast,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RSGs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are concentrated along the spiral arms (see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the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Hurt image above) and within the central ~200 pc disk. A selection of bright late-type stars with GAIA-2MASS photometric data has yielded 730 object,  335 of which are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new candidate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RSGs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 (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cRSGs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) --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with respect to the compilation of known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RSGs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by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Messineo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&amp; Brown (2019).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</a:t>
            </a:r>
            <a:endParaRPr lang="en-US" sz="2800" dirty="0" smtClean="0">
              <a:solidFill>
                <a:srgbClr val="000000"/>
              </a:solidFill>
              <a:latin typeface="Tahoma"/>
              <a:ea typeface="儷黑 Pro"/>
              <a:cs typeface="Tahoma"/>
            </a:endParaRPr>
          </a:p>
          <a:p>
            <a:pPr algn="just">
              <a:tabLst>
                <a:tab pos="21205627" algn="l"/>
              </a:tabLst>
            </a:pPr>
            <a:endParaRPr lang="en-US" sz="2700" dirty="0" smtClean="0">
              <a:solidFill>
                <a:srgbClr val="000000"/>
              </a:solidFill>
              <a:latin typeface="Tahoma"/>
              <a:ea typeface="儷黑 Pro"/>
              <a:cs typeface="Tahoma"/>
            </a:endParaRPr>
          </a:p>
          <a:p>
            <a:pPr algn="just">
              <a:tabLst>
                <a:tab pos="21205627" algn="l"/>
              </a:tabLst>
            </a:pPr>
            <a:endParaRPr lang="en-US" sz="2700" dirty="0" smtClean="0">
              <a:solidFill>
                <a:srgbClr val="000000"/>
              </a:solidFill>
              <a:latin typeface="Tahoma"/>
              <a:ea typeface="儷黑 Pro"/>
              <a:cs typeface="Tahoma"/>
            </a:endParaRPr>
          </a:p>
          <a:p>
            <a:pPr algn="just">
              <a:tabLst>
                <a:tab pos="21205627" algn="l"/>
              </a:tabLst>
            </a:pPr>
            <a:endParaRPr lang="en-US" sz="2700" dirty="0" smtClean="0">
              <a:solidFill>
                <a:srgbClr val="000000"/>
              </a:solidFill>
              <a:latin typeface="Tahoma"/>
              <a:ea typeface="儷黑 Pro"/>
              <a:cs typeface="Tahoma"/>
            </a:endParaRPr>
          </a:p>
          <a:p>
            <a:pPr algn="just">
              <a:tabLst>
                <a:tab pos="21205627" algn="l"/>
              </a:tabLst>
            </a:pPr>
            <a:endParaRPr lang="en-US" sz="2700" dirty="0" smtClean="0">
              <a:solidFill>
                <a:srgbClr val="000000"/>
              </a:solidFill>
              <a:latin typeface="Tahoma"/>
              <a:ea typeface="儷黑 Pro"/>
              <a:cs typeface="Tahoma"/>
            </a:endParaRPr>
          </a:p>
          <a:p>
            <a:pPr algn="just">
              <a:tabLst>
                <a:tab pos="21205627" algn="l"/>
              </a:tabLst>
            </a:pPr>
            <a:endParaRPr lang="en-US" sz="2700" dirty="0" smtClean="0">
              <a:solidFill>
                <a:srgbClr val="000000"/>
              </a:solidFill>
              <a:latin typeface="Tahoma"/>
              <a:ea typeface="儷黑 Pro"/>
              <a:cs typeface="Tahoma"/>
            </a:endParaRPr>
          </a:p>
        </p:txBody>
      </p:sp>
      <p:sp>
        <p:nvSpPr>
          <p:cNvPr id="14357" name="Text Box 52"/>
          <p:cNvSpPr txBox="1">
            <a:spLocks noChangeArrowheads="1"/>
          </p:cNvSpPr>
          <p:nvPr/>
        </p:nvSpPr>
        <p:spPr bwMode="auto">
          <a:xfrm>
            <a:off x="15489383" y="13592772"/>
            <a:ext cx="1334" cy="40811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76956" tIns="38478" rIns="76956" bIns="38478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58" name="Text Box 53"/>
          <p:cNvSpPr txBox="1">
            <a:spLocks noChangeArrowheads="1"/>
          </p:cNvSpPr>
          <p:nvPr/>
        </p:nvSpPr>
        <p:spPr bwMode="auto">
          <a:xfrm>
            <a:off x="14110593" y="14656554"/>
            <a:ext cx="892080" cy="40678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76956" tIns="38478" rIns="76956" bIns="38478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59" name="Text Box 54"/>
          <p:cNvSpPr txBox="1">
            <a:spLocks noChangeArrowheads="1"/>
          </p:cNvSpPr>
          <p:nvPr/>
        </p:nvSpPr>
        <p:spPr bwMode="auto">
          <a:xfrm>
            <a:off x="15020008" y="14877340"/>
            <a:ext cx="1334" cy="408118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76956" tIns="38478" rIns="76956" bIns="38478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60" name="Text Box 5"/>
          <p:cNvSpPr txBox="1">
            <a:spLocks noChangeArrowheads="1"/>
          </p:cNvSpPr>
          <p:nvPr/>
        </p:nvSpPr>
        <p:spPr bwMode="auto">
          <a:xfrm>
            <a:off x="23440760" y="9325595"/>
            <a:ext cx="20001" cy="414809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76956" tIns="38478" rIns="76956" bIns="38478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73" name="Text Box 52"/>
          <p:cNvSpPr txBox="1">
            <a:spLocks noChangeArrowheads="1"/>
          </p:cNvSpPr>
          <p:nvPr/>
        </p:nvSpPr>
        <p:spPr bwMode="auto">
          <a:xfrm>
            <a:off x="16128107" y="13354591"/>
            <a:ext cx="2667" cy="36396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75" name="Text Box 54"/>
          <p:cNvSpPr txBox="1">
            <a:spLocks noChangeArrowheads="1"/>
          </p:cNvSpPr>
          <p:nvPr/>
        </p:nvSpPr>
        <p:spPr bwMode="auto">
          <a:xfrm>
            <a:off x="15397375" y="14502674"/>
            <a:ext cx="2667" cy="363961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76" name="Text Box 52"/>
          <p:cNvSpPr txBox="1">
            <a:spLocks noChangeArrowheads="1"/>
          </p:cNvSpPr>
          <p:nvPr/>
        </p:nvSpPr>
        <p:spPr bwMode="auto">
          <a:xfrm>
            <a:off x="15456047" y="13049506"/>
            <a:ext cx="2667" cy="3532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76956" tIns="38478" rIns="76956" bIns="38478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77" name="Text Box 53"/>
          <p:cNvSpPr txBox="1">
            <a:spLocks noChangeArrowheads="1"/>
          </p:cNvSpPr>
          <p:nvPr/>
        </p:nvSpPr>
        <p:spPr bwMode="auto">
          <a:xfrm>
            <a:off x="13917244" y="13975466"/>
            <a:ext cx="994755" cy="3532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76956" tIns="38478" rIns="76956" bIns="38478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78" name="Text Box 54"/>
          <p:cNvSpPr txBox="1">
            <a:spLocks noChangeArrowheads="1"/>
          </p:cNvSpPr>
          <p:nvPr/>
        </p:nvSpPr>
        <p:spPr bwMode="auto">
          <a:xfrm>
            <a:off x="14933334" y="14168151"/>
            <a:ext cx="0" cy="353256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76956" tIns="38478" rIns="76956" bIns="38478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82" name="Text Box 5"/>
          <p:cNvSpPr txBox="1">
            <a:spLocks noChangeArrowheads="1"/>
          </p:cNvSpPr>
          <p:nvPr/>
        </p:nvSpPr>
        <p:spPr bwMode="auto">
          <a:xfrm>
            <a:off x="22960717" y="9399191"/>
            <a:ext cx="32003" cy="37199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90408" tIns="45204" rIns="90408" bIns="45204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14383" name="Text Box 5"/>
          <p:cNvSpPr txBox="1">
            <a:spLocks noChangeArrowheads="1"/>
          </p:cNvSpPr>
          <p:nvPr/>
        </p:nvSpPr>
        <p:spPr bwMode="auto">
          <a:xfrm>
            <a:off x="23208740" y="9171715"/>
            <a:ext cx="24002" cy="361285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wrap="none" lIns="76956" tIns="38478" rIns="76956" bIns="38478" anchor="ctr">
            <a:prstTxWarp prst="textNoShape">
              <a:avLst/>
            </a:prstTxWarp>
          </a:bodyPr>
          <a:lstStyle/>
          <a:p>
            <a:endParaRPr lang="en-US" sz="2000" dirty="0"/>
          </a:p>
        </p:txBody>
      </p:sp>
      <p:sp>
        <p:nvSpPr>
          <p:cNvPr id="51" name="TextBox 50"/>
          <p:cNvSpPr txBox="1"/>
          <p:nvPr/>
        </p:nvSpPr>
        <p:spPr>
          <a:xfrm>
            <a:off x="21199893" y="13067570"/>
            <a:ext cx="155415" cy="496284"/>
          </a:xfrm>
          <a:prstGeom prst="rect">
            <a:avLst/>
          </a:prstGeom>
          <a:noFill/>
        </p:spPr>
        <p:txBody>
          <a:bodyPr wrap="none" lIns="76956" tIns="38478" rIns="76956" bIns="38478" rtlCol="0">
            <a:spAutoFit/>
          </a:bodyPr>
          <a:lstStyle/>
          <a:p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21977350" y="10878344"/>
            <a:ext cx="5810809" cy="496284"/>
          </a:xfrm>
          <a:prstGeom prst="rect">
            <a:avLst/>
          </a:prstGeom>
          <a:noFill/>
        </p:spPr>
        <p:txBody>
          <a:bodyPr wrap="none" lIns="76956" tIns="38478" rIns="76956" bIns="38478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Gaia BPRP spectra of red supergiant stars</a:t>
            </a:r>
            <a:endParaRPr lang="en-US" dirty="0">
              <a:solidFill>
                <a:srgbClr val="000000"/>
              </a:solidFill>
              <a:latin typeface="Tahoma"/>
              <a:cs typeface="Tahoma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12299950" y="14078744"/>
            <a:ext cx="5427668" cy="496284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Gaia BPRP spectra of O-rich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an AGB </a:t>
            </a:r>
            <a:endParaRPr lang="en-US" dirty="0">
              <a:solidFill>
                <a:srgbClr val="000000"/>
              </a:solidFill>
              <a:latin typeface="Tahoma"/>
              <a:cs typeface="Tahoma"/>
            </a:endParaRPr>
          </a:p>
        </p:txBody>
      </p:sp>
      <p:pic>
        <p:nvPicPr>
          <p:cNvPr id="123" name="Picture 12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1909077" y="945363"/>
            <a:ext cx="2496223" cy="2504908"/>
          </a:xfrm>
          <a:prstGeom prst="rect">
            <a:avLst/>
          </a:prstGeom>
        </p:spPr>
      </p:pic>
      <p:pic>
        <p:nvPicPr>
          <p:cNvPr id="125" name="Picture 124" descr="aaa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477781" y="1138047"/>
            <a:ext cx="3954412" cy="1935217"/>
          </a:xfrm>
          <a:prstGeom prst="rect">
            <a:avLst/>
          </a:prstGeom>
        </p:spPr>
      </p:pic>
      <p:sp>
        <p:nvSpPr>
          <p:cNvPr id="61" name="TextBox 60"/>
          <p:cNvSpPr txBox="1"/>
          <p:nvPr/>
        </p:nvSpPr>
        <p:spPr>
          <a:xfrm>
            <a:off x="8526762" y="10626890"/>
            <a:ext cx="1728154" cy="607049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r>
              <a:rPr lang="en-US" sz="3000" b="1" dirty="0" smtClean="0">
                <a:solidFill>
                  <a:schemeClr val="accent2"/>
                </a:solidFill>
              </a:rPr>
              <a:t>C-rich</a:t>
            </a:r>
            <a:endParaRPr lang="en-US" sz="3000" b="1" dirty="0">
              <a:solidFill>
                <a:schemeClr val="accent2"/>
              </a:solidFill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790338" y="11204946"/>
            <a:ext cx="1856166" cy="600928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r>
              <a:rPr lang="en-US" sz="3000" b="1" dirty="0" smtClean="0">
                <a:solidFill>
                  <a:schemeClr val="accent2"/>
                </a:solidFill>
              </a:rPr>
              <a:t>O-rich</a:t>
            </a:r>
            <a:endParaRPr lang="en-US" sz="3000" b="1" dirty="0">
              <a:solidFill>
                <a:schemeClr val="accent2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926619" y="10113063"/>
            <a:ext cx="1728154" cy="607049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r>
              <a:rPr lang="en-US" sz="3000" b="1" dirty="0" err="1" smtClean="0">
                <a:solidFill>
                  <a:schemeClr val="accent2"/>
                </a:solidFill>
              </a:rPr>
              <a:t>RSGs</a:t>
            </a:r>
            <a:endParaRPr lang="en-US" sz="3000" b="1" dirty="0">
              <a:solidFill>
                <a:schemeClr val="accent2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1784350" y="16898144"/>
            <a:ext cx="27017745" cy="2065534"/>
          </a:xfrm>
          <a:prstGeom prst="rect">
            <a:avLst/>
          </a:prstGeom>
        </p:spPr>
        <p:txBody>
          <a:bodyPr wrap="square" lIns="76956" tIns="38478" rIns="76956" bIns="38478">
            <a:spAutoFit/>
          </a:bodyPr>
          <a:lstStyle/>
          <a:p>
            <a:pPr algn="just">
              <a:tabLst>
                <a:tab pos="21205627" algn="l"/>
              </a:tabLst>
            </a:pP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Interstellar extinction method: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A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new methodology was introduced to measure interstellar extinction towards late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-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AGBs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by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Messineo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(2024)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.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By assuming to  know the Galactic interstellar absorption curve, the  correlations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between the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infrared extinction-free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colours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</a:t>
            </a:r>
            <a:r>
              <a:rPr lang="en-US" sz="2800" dirty="0" smtClean="0">
                <a:solidFill>
                  <a:schemeClr val="tx1"/>
                </a:solidFill>
                <a:latin typeface="Tahoma"/>
                <a:ea typeface="儷黑 Pro"/>
                <a:cs typeface="Tahoma"/>
              </a:rPr>
              <a:t>(</a:t>
            </a:r>
            <a:r>
              <a:rPr lang="en-US" sz="2800" dirty="0" smtClean="0">
                <a:solidFill>
                  <a:schemeClr val="tx1"/>
                </a:solidFill>
                <a:latin typeface="Tahoma"/>
                <a:cs typeface="Tahoma"/>
              </a:rPr>
              <a:t>Qλ)​</a:t>
            </a:r>
            <a:r>
              <a:rPr lang="en-US" sz="2800" dirty="0" smtClean="0">
                <a:solidFill>
                  <a:schemeClr val="tx1"/>
                </a:solidFill>
                <a:latin typeface="Tahoma"/>
                <a:ea typeface="儷黑 Pro"/>
                <a:cs typeface="Tahoma"/>
              </a:rPr>
              <a:t>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and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 the interstellar-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dereddened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colours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,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such us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(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Ks-[8])o or (Ks-[24])o,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of a well studied sample of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SiO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masing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stars (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Messineo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 et al. 2018)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, allowed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us to estimate the interstellar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extinction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A</a:t>
            </a:r>
            <a:r>
              <a:rPr lang="en-US" sz="2800" baseline="-250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Ks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(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int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).  This calculus is independent of the stellar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surroundings.  The same method appears applicable to mass-loosing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RSGs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.</a:t>
            </a:r>
            <a:endParaRPr lang="en-US" sz="2800" dirty="0" smtClean="0">
              <a:solidFill>
                <a:srgbClr val="000000"/>
              </a:solidFill>
              <a:latin typeface="Tahoma"/>
              <a:ea typeface="儷黑 Pro"/>
              <a:cs typeface="Tahoma"/>
            </a:endParaRPr>
          </a:p>
        </p:txBody>
      </p:sp>
      <p:graphicFrame>
        <p:nvGraphicFramePr>
          <p:cNvPr id="14456" name="Object 120"/>
          <p:cNvGraphicFramePr>
            <a:graphicFrameLocks noChangeAspect="1"/>
          </p:cNvGraphicFramePr>
          <p:nvPr/>
        </p:nvGraphicFramePr>
        <p:xfrm>
          <a:off x="15803563" y="19507200"/>
          <a:ext cx="13714412" cy="6359525"/>
        </p:xfrm>
        <a:graphic>
          <a:graphicData uri="http://schemas.openxmlformats.org/presentationml/2006/ole">
            <p:oleObj spid="_x0000_s14456" name="Equation" r:id="rId12" imgW="4686300" imgH="2286000" progId="Equation.3">
              <p:embed/>
            </p:oleObj>
          </a:graphicData>
        </a:graphic>
      </p:graphicFrame>
      <p:sp>
        <p:nvSpPr>
          <p:cNvPr id="81" name="TextBox 80"/>
          <p:cNvSpPr txBox="1"/>
          <p:nvPr/>
        </p:nvSpPr>
        <p:spPr>
          <a:xfrm>
            <a:off x="15503384" y="20149661"/>
            <a:ext cx="4709058" cy="548606"/>
          </a:xfrm>
          <a:prstGeom prst="rect">
            <a:avLst/>
          </a:prstGeom>
          <a:noFill/>
        </p:spPr>
        <p:txBody>
          <a:bodyPr wrap="none" lIns="76956" tIns="38478" rIns="76956" bIns="38478" rtlCol="0">
            <a:spAutoFit/>
          </a:bodyPr>
          <a:lstStyle/>
          <a:p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  Definition 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of  </a:t>
            </a:r>
            <a:r>
              <a:rPr lang="en-US" sz="2700" dirty="0" err="1" smtClean="0">
                <a:solidFill>
                  <a:srgbClr val="000000"/>
                </a:solidFill>
                <a:latin typeface="Tahoma"/>
                <a:cs typeface="Tahoma"/>
              </a:rPr>
              <a:t>colour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excess</a:t>
            </a:r>
            <a:endParaRPr lang="en-US" sz="2700" dirty="0">
              <a:solidFill>
                <a:srgbClr val="000000"/>
              </a:solidFill>
              <a:latin typeface="Tahoma"/>
              <a:cs typeface="Tahoma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15567390" y="22035292"/>
            <a:ext cx="3913054" cy="566046"/>
          </a:xfrm>
          <a:prstGeom prst="rect">
            <a:avLst/>
          </a:prstGeom>
          <a:noFill/>
        </p:spPr>
        <p:txBody>
          <a:bodyPr wrap="none" lIns="76956" tIns="38478" rIns="76956" bIns="38478" rtlCol="0">
            <a:spAutoFit/>
          </a:bodyPr>
          <a:lstStyle/>
          <a:p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 where 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lambda &gt; 8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cs typeface="Tahoma"/>
              </a:rPr>
              <a:t>μm</a:t>
            </a:r>
            <a:endParaRPr lang="en-US" sz="2700" dirty="0">
              <a:solidFill>
                <a:srgbClr val="000000"/>
              </a:solidFill>
              <a:latin typeface="Tahoma"/>
              <a:cs typeface="Tahoma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16207447" y="23979002"/>
            <a:ext cx="12225091" cy="1152668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The Jolly equation: an observed quantity is equal to an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 intrinsic </a:t>
            </a:r>
            <a:r>
              <a:rPr lang="en-US" sz="2700" dirty="0" smtClean="0">
                <a:solidFill>
                  <a:srgbClr val="000000"/>
                </a:solidFill>
                <a:latin typeface="Tahoma"/>
                <a:cs typeface="Tahoma"/>
              </a:rPr>
              <a:t>quantity</a:t>
            </a:r>
          </a:p>
          <a:p>
            <a:r>
              <a:rPr lang="en-US" sz="3400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endParaRPr lang="en-US" sz="3400" dirty="0">
              <a:solidFill>
                <a:srgbClr val="000000"/>
              </a:solidFill>
              <a:latin typeface="Tahoma"/>
              <a:cs typeface="Tahoma"/>
            </a:endParaRPr>
          </a:p>
        </p:txBody>
      </p:sp>
      <p:pic>
        <p:nvPicPr>
          <p:cNvPr id="87" name="Picture 8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883785" y="19238349"/>
            <a:ext cx="5632503" cy="5652101"/>
          </a:xfrm>
          <a:prstGeom prst="rect">
            <a:avLst/>
          </a:prstGeom>
        </p:spPr>
      </p:pic>
      <p:pic>
        <p:nvPicPr>
          <p:cNvPr id="91" name="Picture 90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901636" y="19200849"/>
            <a:ext cx="5760514" cy="5780558"/>
          </a:xfrm>
          <a:prstGeom prst="rect">
            <a:avLst/>
          </a:prstGeom>
        </p:spPr>
      </p:pic>
      <p:sp>
        <p:nvSpPr>
          <p:cNvPr id="92" name="TextBox 91"/>
          <p:cNvSpPr txBox="1"/>
          <p:nvPr/>
        </p:nvSpPr>
        <p:spPr>
          <a:xfrm>
            <a:off x="8718550" y="24966650"/>
            <a:ext cx="6629171" cy="4780533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pPr algn="just"/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Figure 5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: 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A</a:t>
            </a:r>
            <a:r>
              <a:rPr lang="en-US" baseline="-25000" dirty="0" err="1" smtClean="0">
                <a:solidFill>
                  <a:schemeClr val="tx1"/>
                </a:solidFill>
                <a:latin typeface="Tahoma"/>
                <a:cs typeface="Tahoma"/>
              </a:rPr>
              <a:t>Ks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(int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)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estimates from 2MASS/GLIMPSE data are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compared with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those from 2MASS/WISE data.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The 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A</a:t>
            </a:r>
            <a:r>
              <a:rPr lang="en-US" baseline="-25000" dirty="0" err="1" smtClean="0">
                <a:solidFill>
                  <a:schemeClr val="tx1"/>
                </a:solidFill>
                <a:latin typeface="Tahoma"/>
                <a:cs typeface="Tahoma"/>
              </a:rPr>
              <a:t>Ks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(int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)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values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derived with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the </a:t>
            </a:r>
            <a:r>
              <a:rPr lang="en-US" i="1" dirty="0" smtClean="0">
                <a:solidFill>
                  <a:schemeClr val="tx1"/>
                </a:solidFill>
                <a:latin typeface="Tahoma"/>
                <a:cs typeface="Tahoma"/>
              </a:rPr>
              <a:t>Jolly method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show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 agreements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between the two datasets, with differences typically within 0.15 mag. This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is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notable given the intrinsic variability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and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the non-simultaneity of the observations.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he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method may be promising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for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future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mid-infrared (MIR)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missions with simultaneously taken measurements in several bands.</a:t>
            </a:r>
          </a:p>
        </p:txBody>
      </p:sp>
      <p:sp>
        <p:nvSpPr>
          <p:cNvPr id="94" name="TextBox 93"/>
          <p:cNvSpPr txBox="1"/>
          <p:nvPr/>
        </p:nvSpPr>
        <p:spPr>
          <a:xfrm>
            <a:off x="1934173" y="25017451"/>
            <a:ext cx="6272560" cy="3066834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pPr algn="just"/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Figure 4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: Late-type stars show a curve of increasing mass-loss  in the (H-Ks) or (J-Ks)  vs. Ks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-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λ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diagram, where 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λ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= 8, 15, or 24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μm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.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</a:p>
          <a:p>
            <a:pPr algn="just"/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By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having a reference sample with known interstellar extinction, we can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use the above equations to measure the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interstellar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extinction of cool bright stars.</a:t>
            </a:r>
            <a:endParaRPr lang="en-US" dirty="0">
              <a:solidFill>
                <a:schemeClr val="tx1"/>
              </a:solidFill>
              <a:latin typeface="Tahoma"/>
              <a:cs typeface="Tahoma"/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1874320" y="29843326"/>
            <a:ext cx="26856413" cy="1065875"/>
          </a:xfrm>
          <a:prstGeom prst="rect">
            <a:avLst/>
          </a:prstGeom>
        </p:spPr>
        <p:txBody>
          <a:bodyPr wrap="square" lIns="76956" tIns="38478" rIns="76956" bIns="38478">
            <a:spAutoFit/>
          </a:bodyPr>
          <a:lstStyle/>
          <a:p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By decomposing the total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ea typeface="儷黑 Pro"/>
                <a:cs typeface="Tahoma"/>
              </a:rPr>
              <a:t>extinction i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nto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interstellar and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cs typeface="Tahoma"/>
              </a:rPr>
              <a:t>circumstellar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 components, we find that envelope extinction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cs typeface="Tahoma"/>
              </a:rPr>
              <a:t>A</a:t>
            </a:r>
            <a:r>
              <a:rPr lang="en-US" sz="2800" baseline="-25000" dirty="0" err="1" smtClean="0">
                <a:solidFill>
                  <a:srgbClr val="000000"/>
                </a:solidFill>
                <a:latin typeface="Tahoma"/>
                <a:cs typeface="Tahoma"/>
              </a:rPr>
              <a:t>Ks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cs typeface="Tahoma"/>
              </a:rPr>
              <a:t>(env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)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can be substantial in AGB stars—reaching up to 3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cs typeface="Tahoma"/>
              </a:rPr>
              <a:t>mag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 (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cs typeface="Tahoma"/>
              </a:rPr>
              <a:t>Messineo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 et al. 2005) — whereas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in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sz="2800" dirty="0" err="1" smtClean="0">
                <a:solidFill>
                  <a:srgbClr val="000000"/>
                </a:solidFill>
                <a:latin typeface="Tahoma"/>
                <a:cs typeface="Tahoma"/>
              </a:rPr>
              <a:t>cRSGs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it typically remains below 0.3 </a:t>
            </a:r>
            <a:r>
              <a:rPr lang="en-US" sz="2800" dirty="0" smtClean="0">
                <a:solidFill>
                  <a:srgbClr val="000000"/>
                </a:solidFill>
                <a:latin typeface="Tahoma"/>
                <a:cs typeface="Tahoma"/>
              </a:rPr>
              <a:t>mag.</a:t>
            </a:r>
            <a:endParaRPr lang="en-US" sz="2800" dirty="0">
              <a:solidFill>
                <a:srgbClr val="000000"/>
              </a:solidFill>
              <a:latin typeface="Tahoma"/>
              <a:cs typeface="Tahoma"/>
            </a:endParaRPr>
          </a:p>
        </p:txBody>
      </p:sp>
      <p:pic>
        <p:nvPicPr>
          <p:cNvPr id="104" name="Picture 103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967364" y="31176300"/>
            <a:ext cx="7620000" cy="4860072"/>
          </a:xfrm>
          <a:prstGeom prst="rect">
            <a:avLst/>
          </a:prstGeom>
        </p:spPr>
      </p:pic>
      <p:sp>
        <p:nvSpPr>
          <p:cNvPr id="105" name="TextBox 104"/>
          <p:cNvSpPr txBox="1"/>
          <p:nvPr/>
        </p:nvSpPr>
        <p:spPr>
          <a:xfrm>
            <a:off x="1890396" y="35957657"/>
            <a:ext cx="7680686" cy="4780533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pPr algn="just"/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Fig6: 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RSGs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show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small pulsation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amplitudes,</a:t>
            </a:r>
            <a:r>
              <a:rPr lang="en-US" dirty="0" smtClean="0"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allowing reliable modeling of their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circumstellar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envelopes. </a:t>
            </a:r>
          </a:p>
          <a:p>
            <a:pPr algn="just"/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The observed infrared flux densities are fitted using SED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models obtained with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the DUSTY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radiative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transfer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code (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Ivezic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et al. 1999),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synthetic stellar spectra from Allard et al. (2011), and cold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silicate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s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from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Suh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(1999). A maximum grain size of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1  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μm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is assumed.</a:t>
            </a:r>
            <a:endParaRPr lang="en-US" dirty="0" smtClean="0">
              <a:solidFill>
                <a:srgbClr val="000000"/>
              </a:solidFill>
              <a:latin typeface="Tahoma"/>
              <a:cs typeface="Tahoma"/>
            </a:endParaRPr>
          </a:p>
          <a:p>
            <a:pPr algn="just"/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The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infrared silicate emission  features around 10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μm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and the flux excess 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longward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of 8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μm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are a sensitive meter of the envelope optical depth (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tau_2.2).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We obtain that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A</a:t>
            </a:r>
            <a:r>
              <a:rPr lang="en-US" baseline="-25000" dirty="0" err="1" smtClean="0">
                <a:solidFill>
                  <a:srgbClr val="000000"/>
                </a:solidFill>
                <a:latin typeface="Tahoma"/>
                <a:cs typeface="Tahoma"/>
              </a:rPr>
              <a:t>Ks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env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)=tau_2.2*0.3</a:t>
            </a:r>
            <a:endParaRPr lang="en-US" dirty="0">
              <a:solidFill>
                <a:schemeClr val="tx1"/>
              </a:solidFill>
              <a:latin typeface="Tahoma"/>
              <a:cs typeface="Tahoma"/>
            </a:endParaRPr>
          </a:p>
        </p:txBody>
      </p:sp>
      <p:graphicFrame>
        <p:nvGraphicFramePr>
          <p:cNvPr id="14457" name="Object 121"/>
          <p:cNvGraphicFramePr>
            <a:graphicFrameLocks noChangeAspect="1"/>
          </p:cNvGraphicFramePr>
          <p:nvPr/>
        </p:nvGraphicFramePr>
        <p:xfrm>
          <a:off x="18468975" y="29192506"/>
          <a:ext cx="5187950" cy="1027112"/>
        </p:xfrm>
        <a:graphic>
          <a:graphicData uri="http://schemas.openxmlformats.org/presentationml/2006/ole">
            <p:oleObj spid="_x0000_s14457" name="Equation" r:id="rId16" imgW="1892300" imgH="431800" progId="Equation.3">
              <p:embed/>
            </p:oleObj>
          </a:graphicData>
        </a:graphic>
      </p:graphicFrame>
      <p:pic>
        <p:nvPicPr>
          <p:cNvPr id="108" name="Picture 107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4883555" y="688449"/>
            <a:ext cx="3475273" cy="3037383"/>
          </a:xfrm>
          <a:prstGeom prst="rect">
            <a:avLst/>
          </a:prstGeom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274681" y="688449"/>
            <a:ext cx="2496224" cy="2870209"/>
          </a:xfrm>
          <a:prstGeom prst="rect">
            <a:avLst/>
          </a:prstGeom>
        </p:spPr>
      </p:pic>
      <p:pic>
        <p:nvPicPr>
          <p:cNvPr id="112" name="Picture 111" descr="ext_plots.jpg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0623550" y="31290431"/>
            <a:ext cx="17966719" cy="3581400"/>
          </a:xfrm>
          <a:prstGeom prst="rect">
            <a:avLst/>
          </a:prstGeom>
        </p:spPr>
      </p:pic>
      <p:sp>
        <p:nvSpPr>
          <p:cNvPr id="113" name="TextBox 112"/>
          <p:cNvSpPr txBox="1"/>
          <p:nvPr/>
        </p:nvSpPr>
        <p:spPr>
          <a:xfrm>
            <a:off x="10709250" y="35097260"/>
            <a:ext cx="18135600" cy="1781559"/>
          </a:xfrm>
          <a:prstGeom prst="rect">
            <a:avLst/>
          </a:prstGeom>
          <a:noFill/>
        </p:spPr>
        <p:txBody>
          <a:bodyPr wrap="square" lIns="76956" tIns="38478" rIns="76956" bIns="38478" rtlCol="0">
            <a:spAutoFit/>
          </a:bodyPr>
          <a:lstStyle/>
          <a:p>
            <a:pPr algn="just"/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Fig7: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Left: For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the sample of 335  new 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cRSGs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, the total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A</a:t>
            </a:r>
            <a:r>
              <a:rPr lang="en-US" baseline="-25000" dirty="0" err="1" smtClean="0">
                <a:solidFill>
                  <a:srgbClr val="000000"/>
                </a:solidFill>
                <a:latin typeface="Tahoma"/>
                <a:cs typeface="Tahoma"/>
              </a:rPr>
              <a:t>Ks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(tot) measured with the naked colors of 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RSGs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is compared with the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A</a:t>
            </a:r>
            <a:r>
              <a:rPr lang="en-US" baseline="-25000" dirty="0" smtClean="0">
                <a:solidFill>
                  <a:srgbClr val="000000"/>
                </a:solidFill>
                <a:latin typeface="Tahoma"/>
                <a:cs typeface="Tahoma"/>
              </a:rPr>
              <a:t>K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(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int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)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from the Bayesian extinction map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(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Green et al. 2019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)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.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Center: The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comparison is repeated after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subtracting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the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A</a:t>
            </a:r>
            <a:r>
              <a:rPr lang="en-US" baseline="-25000" dirty="0" err="1" smtClean="0">
                <a:solidFill>
                  <a:srgbClr val="000000"/>
                </a:solidFill>
                <a:latin typeface="Tahoma"/>
                <a:cs typeface="Tahoma"/>
              </a:rPr>
              <a:t>Ks</a:t>
            </a:r>
            <a:r>
              <a:rPr lang="en-US" baseline="-25000" dirty="0" smtClean="0">
                <a:solidFill>
                  <a:srgbClr val="000000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env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), as estimated from the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SED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fitting.  Right: The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A</a:t>
            </a:r>
            <a:r>
              <a:rPr lang="en-US" baseline="-25000" dirty="0" err="1" smtClean="0">
                <a:solidFill>
                  <a:srgbClr val="000000"/>
                </a:solidFill>
                <a:latin typeface="Tahoma"/>
                <a:cs typeface="Tahoma"/>
              </a:rPr>
              <a:t>Ks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tot)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-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A</a:t>
            </a:r>
            <a:r>
              <a:rPr lang="en-US" baseline="-25000" dirty="0" err="1" smtClean="0">
                <a:solidFill>
                  <a:srgbClr val="000000"/>
                </a:solidFill>
                <a:latin typeface="Tahoma"/>
                <a:cs typeface="Tahoma"/>
              </a:rPr>
              <a:t>Ks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env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)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match closely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the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</a:t>
            </a:r>
            <a:r>
              <a:rPr lang="en-US" dirty="0" err="1" smtClean="0">
                <a:solidFill>
                  <a:srgbClr val="000000"/>
                </a:solidFill>
                <a:latin typeface="Tahoma"/>
                <a:cs typeface="Tahoma"/>
              </a:rPr>
              <a:t>A</a:t>
            </a:r>
            <a:r>
              <a:rPr lang="en-US" baseline="-25000" dirty="0" err="1" smtClean="0">
                <a:solidFill>
                  <a:srgbClr val="000000"/>
                </a:solidFill>
                <a:latin typeface="Tahoma"/>
                <a:cs typeface="Tahoma"/>
              </a:rPr>
              <a:t>Ks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(</a:t>
            </a:r>
            <a:r>
              <a:rPr lang="en-US" dirty="0" err="1" smtClean="0">
                <a:solidFill>
                  <a:schemeClr val="tx1"/>
                </a:solidFill>
                <a:latin typeface="Tahoma"/>
                <a:cs typeface="Tahoma"/>
              </a:rPr>
              <a:t>int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)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obtained independently via 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the</a:t>
            </a:r>
            <a:r>
              <a:rPr lang="en-US" dirty="0" smtClean="0">
                <a:solidFill>
                  <a:schemeClr val="tx1"/>
                </a:solidFill>
                <a:latin typeface="Tahoma"/>
                <a:cs typeface="Tahoma"/>
              </a:rPr>
              <a:t> Jolly equations.  </a:t>
            </a:r>
            <a:endParaRPr lang="en-US" dirty="0">
              <a:solidFill>
                <a:schemeClr val="tx1"/>
              </a:solidFill>
              <a:latin typeface="Tahoma"/>
              <a:cs typeface="Tahoma"/>
            </a:endParaRPr>
          </a:p>
        </p:txBody>
      </p:sp>
      <p:pic>
        <p:nvPicPr>
          <p:cNvPr id="60" name="Picture 59" descr="figueras.jpg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998178" y="8186210"/>
            <a:ext cx="8576766" cy="8606609"/>
          </a:xfrm>
          <a:prstGeom prst="rect">
            <a:avLst/>
          </a:prstGeom>
        </p:spPr>
      </p:pic>
      <p:sp>
        <p:nvSpPr>
          <p:cNvPr id="62" name="TextBox 61"/>
          <p:cNvSpPr txBox="1"/>
          <p:nvPr/>
        </p:nvSpPr>
        <p:spPr>
          <a:xfrm>
            <a:off x="22282150" y="15526544"/>
            <a:ext cx="5810809" cy="496284"/>
          </a:xfrm>
          <a:prstGeom prst="rect">
            <a:avLst/>
          </a:prstGeom>
          <a:noFill/>
        </p:spPr>
        <p:txBody>
          <a:bodyPr wrap="none" lIns="76956" tIns="38478" rIns="76956" bIns="38478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Tahoma"/>
                <a:cs typeface="Tahoma"/>
              </a:rPr>
              <a:t>Gaia BPRP spectra of red supergiant stars</a:t>
            </a:r>
            <a:endParaRPr lang="en-US" dirty="0">
              <a:solidFill>
                <a:srgbClr val="000000"/>
              </a:solidFill>
              <a:latin typeface="Tahoma"/>
              <a:cs typeface="Tahoma"/>
            </a:endParaRPr>
          </a:p>
        </p:txBody>
      </p:sp>
      <p:graphicFrame>
        <p:nvGraphicFramePr>
          <p:cNvPr id="14460" name="Object 124"/>
          <p:cNvGraphicFramePr>
            <a:graphicFrameLocks noChangeAspect="1"/>
          </p:cNvGraphicFramePr>
          <p:nvPr/>
        </p:nvGraphicFramePr>
        <p:xfrm>
          <a:off x="18394362" y="28024078"/>
          <a:ext cx="9609138" cy="1027112"/>
        </p:xfrm>
        <a:graphic>
          <a:graphicData uri="http://schemas.openxmlformats.org/presentationml/2006/ole">
            <p:oleObj spid="_x0000_s14460" name="Equation" r:id="rId21" imgW="3505200" imgH="431800" progId="Equation.3">
              <p:embed/>
            </p:oleObj>
          </a:graphicData>
        </a:graphic>
      </p:graphicFrame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Bitstream Vera Serif"/>
        <a:ea typeface="msgothic"/>
        <a:cs typeface="msgothic"/>
      </a:majorFont>
      <a:minorFont>
        <a:latin typeface="Bitstream Vera Serif"/>
        <a:ea typeface="msgothic"/>
        <a:cs typeface="msgothic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116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45000"/>
          <a:buFont typeface="Wingdings" pitchFamily="-108" charset="2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Times New Roman" pitchFamily="-10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116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45000"/>
          <a:buFont typeface="Wingdings" pitchFamily="-108" charset="2"/>
          <a:buNone/>
          <a:tabLst/>
          <a:defRPr kumimoji="0" lang="en-GB" sz="2400" b="0" i="0" u="none" strike="noStrike" cap="none" normalizeH="0" baseline="0">
            <a:ln>
              <a:noFill/>
            </a:ln>
            <a:solidFill>
              <a:schemeClr val="bg1"/>
            </a:solidFill>
            <a:effectLst/>
            <a:latin typeface="Times New Roman" pitchFamily="-108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23616</TotalTime>
  <Words>1345</Words>
  <Application>Microsoft Macintosh PowerPoint</Application>
  <PresentationFormat>Custom</PresentationFormat>
  <Paragraphs>43</Paragraphs>
  <Slides>1</Slides>
  <Notes>1</Notes>
  <HiddenSlides>0</HiddenSlides>
  <MMClips>0</MMClips>
  <ScaleCrop>false</ScaleCrop>
  <HeadingPairs>
    <vt:vector size="6" baseType="variant">
      <vt:variant>
        <vt:lpstr>Design Template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Office Theme</vt:lpstr>
      <vt:lpstr>Microsoft Equation</vt:lpstr>
      <vt:lpstr>Slide 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  -  Slide 1</dc:title>
  <cp:keywords/>
  <cp:lastModifiedBy>maria</cp:lastModifiedBy>
  <cp:revision>518</cp:revision>
  <cp:lastPrinted>2019-06-29T09:33:31Z</cp:lastPrinted>
  <dcterms:created xsi:type="dcterms:W3CDTF">2025-06-11T17:16:37Z</dcterms:created>
  <dcterms:modified xsi:type="dcterms:W3CDTF">2025-06-13T11:12:11Z</dcterms:modified>
</cp:coreProperties>
</file>